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17" r:id="rId3"/>
    <p:sldId id="316" r:id="rId4"/>
    <p:sldId id="315" r:id="rId5"/>
    <p:sldId id="301" r:id="rId6"/>
    <p:sldId id="305" r:id="rId7"/>
    <p:sldId id="306" r:id="rId8"/>
    <p:sldId id="308" r:id="rId9"/>
    <p:sldId id="309" r:id="rId10"/>
    <p:sldId id="310" r:id="rId11"/>
    <p:sldId id="311" r:id="rId12"/>
    <p:sldId id="313" r:id="rId13"/>
    <p:sldId id="304" r:id="rId14"/>
    <p:sldId id="314" r:id="rId15"/>
    <p:sldId id="321" r:id="rId16"/>
    <p:sldId id="318" r:id="rId17"/>
    <p:sldId id="325" r:id="rId18"/>
    <p:sldId id="323" r:id="rId19"/>
    <p:sldId id="322" r:id="rId20"/>
    <p:sldId id="32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 Topalovic" initials="MT" lastIdx="2" clrIdx="0">
    <p:extLst>
      <p:ext uri="{19B8F6BF-5375-455C-9EA6-DF929625EA0E}">
        <p15:presenceInfo xmlns:p15="http://schemas.microsoft.com/office/powerpoint/2012/main" userId="Marina Topalo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4660"/>
  </p:normalViewPr>
  <p:slideViewPr>
    <p:cSldViewPr snapToGrid="0">
      <p:cViewPr varScale="1">
        <p:scale>
          <a:sx n="55" d="100"/>
          <a:sy n="55" d="100"/>
        </p:scale>
        <p:origin x="4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21024110235239E-2"/>
          <c:y val="1.8083022045808812E-2"/>
          <c:w val="0.92423408944732865"/>
          <c:h val="0.78945865116435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E-FAKTURA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 Vrnjacka Banja</c:v>
                </c:pt>
              </c:strCache>
            </c:strRef>
          </c:cat>
          <c:val>
            <c:numRef>
              <c:f>Sheet3!$B$2:$B$15</c:f>
              <c:numCache>
                <c:formatCode>0%</c:formatCode>
                <c:ptCount val="14"/>
                <c:pt idx="0">
                  <c:v>0.80071300000000001</c:v>
                </c:pt>
                <c:pt idx="1">
                  <c:v>0.97287500000000005</c:v>
                </c:pt>
                <c:pt idx="2">
                  <c:v>0.91854499999999994</c:v>
                </c:pt>
                <c:pt idx="3">
                  <c:v>0.74817699999999998</c:v>
                </c:pt>
                <c:pt idx="4">
                  <c:v>0.73050300000000001</c:v>
                </c:pt>
                <c:pt idx="5">
                  <c:v>0.90578999999999998</c:v>
                </c:pt>
                <c:pt idx="6">
                  <c:v>0.81929300000000005</c:v>
                </c:pt>
                <c:pt idx="7">
                  <c:v>0.78776500000000005</c:v>
                </c:pt>
                <c:pt idx="8">
                  <c:v>0.65552699999999997</c:v>
                </c:pt>
                <c:pt idx="9">
                  <c:v>0.66181999999999996</c:v>
                </c:pt>
                <c:pt idx="10">
                  <c:v>0.63252699999999995</c:v>
                </c:pt>
                <c:pt idx="11">
                  <c:v>0.57269000000000003</c:v>
                </c:pt>
                <c:pt idx="12">
                  <c:v>0.50119100000000005</c:v>
                </c:pt>
                <c:pt idx="13">
                  <c:v>0.84292699999999998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4D-4DF8-9D50-F63F9D2EB9DF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IZVEŠTAJ BOLNICA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 Vrnjacka Banja</c:v>
                </c:pt>
              </c:strCache>
            </c:strRef>
          </c:cat>
          <c:val>
            <c:numRef>
              <c:f>Sheet3!$C$2:$C$15</c:f>
              <c:numCache>
                <c:formatCode>0%</c:formatCode>
                <c:ptCount val="14"/>
                <c:pt idx="0">
                  <c:v>0.8619</c:v>
                </c:pt>
                <c:pt idx="1">
                  <c:v>0.89429999999999998</c:v>
                </c:pt>
                <c:pt idx="2">
                  <c:v>0.87070000000000003</c:v>
                </c:pt>
                <c:pt idx="3">
                  <c:v>0.82089999999999996</c:v>
                </c:pt>
                <c:pt idx="4">
                  <c:v>0.76639999999999997</c:v>
                </c:pt>
                <c:pt idx="5">
                  <c:v>0.96809999999999996</c:v>
                </c:pt>
                <c:pt idx="6">
                  <c:v>0.94650000000000001</c:v>
                </c:pt>
                <c:pt idx="7">
                  <c:v>0.87139999999999995</c:v>
                </c:pt>
                <c:pt idx="8">
                  <c:v>0.89370000000000005</c:v>
                </c:pt>
                <c:pt idx="9">
                  <c:v>0.79900000000000004</c:v>
                </c:pt>
                <c:pt idx="10">
                  <c:v>0.68169999999999997</c:v>
                </c:pt>
                <c:pt idx="11">
                  <c:v>0.75549999999999995</c:v>
                </c:pt>
                <c:pt idx="12">
                  <c:v>0.96030000000000004</c:v>
                </c:pt>
                <c:pt idx="13">
                  <c:v>0.87949999999999995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4D-4DF8-9D50-F63F9D2EB9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25"/>
        <c:axId val="341612256"/>
        <c:axId val="341612648"/>
      </c:barChart>
      <c:dateAx>
        <c:axId val="34161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612648"/>
        <c:crossesAt val="0"/>
        <c:auto val="0"/>
        <c:lblOffset val="100"/>
        <c:baseTimeUnit val="days"/>
      </c:dateAx>
      <c:valAx>
        <c:axId val="341612648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61225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46541326579523"/>
          <c:y val="0.94237860472324952"/>
          <c:w val="0.69972559485263364"/>
          <c:h val="4.4557263074590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Senta </c:v>
                </c:pt>
                <c:pt idx="4">
                  <c:v>OB Leskovac </c:v>
                </c:pt>
                <c:pt idx="5">
                  <c:v>OB Kruševac </c:v>
                </c:pt>
                <c:pt idx="6">
                  <c:v>ZC Kladovo </c:v>
                </c:pt>
                <c:pt idx="7">
                  <c:v>Prosek svih bolnica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42327.499331797218</c:v>
                </c:pt>
                <c:pt idx="1">
                  <c:v>26093.612500000003</c:v>
                </c:pt>
                <c:pt idx="2">
                  <c:v>38639.424489795936</c:v>
                </c:pt>
                <c:pt idx="3">
                  <c:v>19539.07963855422</c:v>
                </c:pt>
                <c:pt idx="4">
                  <c:v>20422.105432098753</c:v>
                </c:pt>
                <c:pt idx="5">
                  <c:v>21203.33632911391</c:v>
                </c:pt>
                <c:pt idx="6">
                  <c:v>22409.14</c:v>
                </c:pt>
                <c:pt idx="7">
                  <c:v>27233.456817337155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46-4ECB-AFB8-5D9D3B1859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Lekovi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Senta </c:v>
                </c:pt>
                <c:pt idx="4">
                  <c:v>OB Leskovac </c:v>
                </c:pt>
                <c:pt idx="5">
                  <c:v>OB Kruševac </c:v>
                </c:pt>
                <c:pt idx="6">
                  <c:v>ZC Kladovo </c:v>
                </c:pt>
                <c:pt idx="7">
                  <c:v>Prosek svih bolnica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2024.0252188940083</c:v>
                </c:pt>
                <c:pt idx="1">
                  <c:v>1942.6983177631585</c:v>
                </c:pt>
                <c:pt idx="2">
                  <c:v>787.20239183673448</c:v>
                </c:pt>
                <c:pt idx="3">
                  <c:v>371.5427771084336</c:v>
                </c:pt>
                <c:pt idx="4">
                  <c:v>716.99738333333323</c:v>
                </c:pt>
                <c:pt idx="5">
                  <c:v>1099.8396744303798</c:v>
                </c:pt>
                <c:pt idx="6">
                  <c:v>1592.3266666666668</c:v>
                </c:pt>
                <c:pt idx="7">
                  <c:v>1219.2332042903877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F46-4ECB-AFB8-5D9D3B1859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Krv i labilni produkti od krvi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Senta </c:v>
                </c:pt>
                <c:pt idx="4">
                  <c:v>OB Leskovac </c:v>
                </c:pt>
                <c:pt idx="5">
                  <c:v>OB Kruševac </c:v>
                </c:pt>
                <c:pt idx="6">
                  <c:v>ZC Kladovo </c:v>
                </c:pt>
                <c:pt idx="7">
                  <c:v>Prosek svih bolnica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249.15023041474657</c:v>
                </c:pt>
                <c:pt idx="1">
                  <c:v>56.80526315789475</c:v>
                </c:pt>
                <c:pt idx="2">
                  <c:v>33.20204081632653</c:v>
                </c:pt>
                <c:pt idx="3">
                  <c:v>0</c:v>
                </c:pt>
                <c:pt idx="4">
                  <c:v>83.771604938271608</c:v>
                </c:pt>
                <c:pt idx="5">
                  <c:v>39.572151898734177</c:v>
                </c:pt>
                <c:pt idx="6">
                  <c:v>0</c:v>
                </c:pt>
                <c:pt idx="7">
                  <c:v>66.071613032281945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46-4ECB-AFB8-5D9D3B1859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Senta </c:v>
                </c:pt>
                <c:pt idx="4">
                  <c:v>OB Leskovac </c:v>
                </c:pt>
                <c:pt idx="5">
                  <c:v>OB Kruševac </c:v>
                </c:pt>
                <c:pt idx="6">
                  <c:v>ZC Kladovo </c:v>
                </c:pt>
                <c:pt idx="7">
                  <c:v>Prosek svih bolnica</c:v>
                </c:pt>
              </c:strCache>
            </c:strRef>
          </c:cat>
          <c:val>
            <c:numRef>
              <c:f>Sheet1!$F$2:$F$9</c:f>
              <c:numCache>
                <c:formatCode>#,##0</c:formatCode>
                <c:ptCount val="8"/>
                <c:pt idx="0">
                  <c:v>3037.9836876497698</c:v>
                </c:pt>
                <c:pt idx="1">
                  <c:v>1245.1354807894734</c:v>
                </c:pt>
                <c:pt idx="2">
                  <c:v>1840.1652755102043</c:v>
                </c:pt>
                <c:pt idx="3">
                  <c:v>562.03718072289155</c:v>
                </c:pt>
                <c:pt idx="4">
                  <c:v>2452.7305911111102</c:v>
                </c:pt>
                <c:pt idx="5">
                  <c:v>1768.6494860759494</c:v>
                </c:pt>
                <c:pt idx="6">
                  <c:v>1160.4724444444446</c:v>
                </c:pt>
                <c:pt idx="7">
                  <c:v>1723.8820209005487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F46-4ECB-AFB8-5D9D3B18596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Patricipacija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Senta </c:v>
                </c:pt>
                <c:pt idx="4">
                  <c:v>OB Leskovac </c:v>
                </c:pt>
                <c:pt idx="5">
                  <c:v>OB Kruševac </c:v>
                </c:pt>
                <c:pt idx="6">
                  <c:v>ZC Kladovo </c:v>
                </c:pt>
                <c:pt idx="7">
                  <c:v>Prosek svih bolnica</c:v>
                </c:pt>
              </c:strCache>
            </c:strRef>
          </c:cat>
          <c:val>
            <c:numRef>
              <c:f>Sheet1!$G$2:$G$9</c:f>
              <c:numCache>
                <c:formatCode>#,##0</c:formatCode>
                <c:ptCount val="8"/>
                <c:pt idx="0">
                  <c:v>21.774193548387096</c:v>
                </c:pt>
                <c:pt idx="1">
                  <c:v>110.52631578947368</c:v>
                </c:pt>
                <c:pt idx="2">
                  <c:v>29.591836734693878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23.12747801036495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F46-4ECB-AFB8-5D9D3B185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34189760"/>
        <c:axId val="334184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Senta </c:v>
                </c:pt>
                <c:pt idx="4">
                  <c:v>OB Leskovac </c:v>
                </c:pt>
                <c:pt idx="5">
                  <c:v>OB Kruševac </c:v>
                </c:pt>
                <c:pt idx="6">
                  <c:v>ZC Kladovo </c:v>
                </c:pt>
                <c:pt idx="7">
                  <c:v>Prosek svih bolnica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4.1497695852534564</c:v>
                </c:pt>
                <c:pt idx="1">
                  <c:v>5.6973684210526319</c:v>
                </c:pt>
                <c:pt idx="2">
                  <c:v>3.6224489795918369</c:v>
                </c:pt>
                <c:pt idx="3">
                  <c:v>5.6506024096385543</c:v>
                </c:pt>
                <c:pt idx="4">
                  <c:v>4.283950617283951</c:v>
                </c:pt>
                <c:pt idx="5">
                  <c:v>5.5696202531645573</c:v>
                </c:pt>
                <c:pt idx="6">
                  <c:v>2.2222222222222223</c:v>
                </c:pt>
                <c:pt idx="7">
                  <c:v>4.456568926886745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F46-4ECB-AFB8-5D9D3B185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186232"/>
        <c:axId val="334180352"/>
      </c:lineChart>
      <c:catAx>
        <c:axId val="3341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4272"/>
        <c:crosses val="autoZero"/>
        <c:auto val="1"/>
        <c:lblAlgn val="ctr"/>
        <c:lblOffset val="100"/>
        <c:noMultiLvlLbl val="0"/>
      </c:catAx>
      <c:valAx>
        <c:axId val="33418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9760"/>
        <c:crosses val="autoZero"/>
        <c:crossBetween val="between"/>
      </c:valAx>
      <c:valAx>
        <c:axId val="33418035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6232"/>
        <c:crosses val="max"/>
        <c:crossBetween val="between"/>
      </c:valAx>
      <c:catAx>
        <c:axId val="334186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180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 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KC Kragujevac  </c:v>
                </c:pt>
                <c:pt idx="1">
                  <c:v>Institut za kardiovaskularne bolesti Dedinje  </c:v>
                </c:pt>
                <c:pt idx="2">
                  <c:v>KBC Bežanijska kosa  </c:v>
                </c:pt>
                <c:pt idx="3">
                  <c:v>Institut za onkologiju Vojvodine  </c:v>
                </c:pt>
                <c:pt idx="4">
                  <c:v>Institut za ortopedsko-hirurške bolesti Banjica  </c:v>
                </c:pt>
                <c:pt idx="5">
                  <c:v>GAK-Narodni front  </c:v>
                </c:pt>
                <c:pt idx="6">
                  <c:v>IMD Vukan Čupić </c:v>
                </c:pt>
                <c:pt idx="7">
                  <c:v>OB Leskovac  </c:v>
                </c:pt>
                <c:pt idx="8">
                  <c:v>OB Kruševac  </c:v>
                </c:pt>
                <c:pt idx="9">
                  <c:v>OB Zrenjanin  </c:v>
                </c:pt>
                <c:pt idx="10">
                  <c:v>OB Senta  </c:v>
                </c:pt>
                <c:pt idx="11">
                  <c:v>ZC Kladovo  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37950.39</c:v>
                </c:pt>
                <c:pt idx="1">
                  <c:v>133807.63</c:v>
                </c:pt>
                <c:pt idx="2">
                  <c:v>8023.4533333333493</c:v>
                </c:pt>
                <c:pt idx="3">
                  <c:v>68623.373333333337</c:v>
                </c:pt>
                <c:pt idx="4">
                  <c:v>47162.226666666662</c:v>
                </c:pt>
                <c:pt idx="5">
                  <c:v>7066.8463157894776</c:v>
                </c:pt>
                <c:pt idx="6">
                  <c:v>24426.749999999996</c:v>
                </c:pt>
                <c:pt idx="7">
                  <c:v>7732.2606250000008</c:v>
                </c:pt>
                <c:pt idx="8">
                  <c:v>4951.9156250000005</c:v>
                </c:pt>
                <c:pt idx="9">
                  <c:v>21967.045294117652</c:v>
                </c:pt>
                <c:pt idx="10">
                  <c:v>4496.32</c:v>
                </c:pt>
                <c:pt idx="11">
                  <c:v>109235.4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77-4F71-861B-55C849A11F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KC Kragujevac  </c:v>
                </c:pt>
                <c:pt idx="1">
                  <c:v>Institut za kardiovaskularne bolesti Dedinje  </c:v>
                </c:pt>
                <c:pt idx="2">
                  <c:v>KBC Bežanijska kosa  </c:v>
                </c:pt>
                <c:pt idx="3">
                  <c:v>Institut za onkologiju Vojvodine  </c:v>
                </c:pt>
                <c:pt idx="4">
                  <c:v>Institut za ortopedsko-hirurške bolesti Banjica  </c:v>
                </c:pt>
                <c:pt idx="5">
                  <c:v>GAK-Narodni front  </c:v>
                </c:pt>
                <c:pt idx="6">
                  <c:v>IMD Vukan Čupić </c:v>
                </c:pt>
                <c:pt idx="7">
                  <c:v>OB Leskovac  </c:v>
                </c:pt>
                <c:pt idx="8">
                  <c:v>OB Kruševac  </c:v>
                </c:pt>
                <c:pt idx="9">
                  <c:v>OB Zrenjanin  </c:v>
                </c:pt>
                <c:pt idx="10">
                  <c:v>OB Senta  </c:v>
                </c:pt>
                <c:pt idx="11">
                  <c:v>ZC Kladovo  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3803.1615466666681</c:v>
                </c:pt>
                <c:pt idx="1">
                  <c:v>47061.3465</c:v>
                </c:pt>
                <c:pt idx="2">
                  <c:v>300.08403252032491</c:v>
                </c:pt>
                <c:pt idx="3">
                  <c:v>5290.3973333333333</c:v>
                </c:pt>
                <c:pt idx="4">
                  <c:v>4190.0066666666671</c:v>
                </c:pt>
                <c:pt idx="5">
                  <c:v>225.59684210526316</c:v>
                </c:pt>
                <c:pt idx="6">
                  <c:v>793.00787857142848</c:v>
                </c:pt>
                <c:pt idx="7">
                  <c:v>485.2693437499999</c:v>
                </c:pt>
                <c:pt idx="8">
                  <c:v>193.9473593750001</c:v>
                </c:pt>
                <c:pt idx="9">
                  <c:v>1461.7047529411766</c:v>
                </c:pt>
                <c:pt idx="10">
                  <c:v>216.59800000000001</c:v>
                </c:pt>
                <c:pt idx="11">
                  <c:v>6763.1459999999997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77-4F71-861B-55C849A11F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KC Kragujevac  </c:v>
                </c:pt>
                <c:pt idx="1">
                  <c:v>Institut za kardiovaskularne bolesti Dedinje  </c:v>
                </c:pt>
                <c:pt idx="2">
                  <c:v>KBC Bežanijska kosa  </c:v>
                </c:pt>
                <c:pt idx="3">
                  <c:v>Institut za onkologiju Vojvodine  </c:v>
                </c:pt>
                <c:pt idx="4">
                  <c:v>Institut za ortopedsko-hirurške bolesti Banjica  </c:v>
                </c:pt>
                <c:pt idx="5">
                  <c:v>GAK-Narodni front  </c:v>
                </c:pt>
                <c:pt idx="6">
                  <c:v>IMD Vukan Čupić </c:v>
                </c:pt>
                <c:pt idx="7">
                  <c:v>OB Leskovac  </c:v>
                </c:pt>
                <c:pt idx="8">
                  <c:v>OB Kruševac  </c:v>
                </c:pt>
                <c:pt idx="9">
                  <c:v>OB Zrenjanin  </c:v>
                </c:pt>
                <c:pt idx="10">
                  <c:v>OB Senta  </c:v>
                </c:pt>
                <c:pt idx="11">
                  <c:v>ZC Kladovo  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77-4F71-861B-55C849A11F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KC Kragujevac  </c:v>
                </c:pt>
                <c:pt idx="1">
                  <c:v>Institut za kardiovaskularne bolesti Dedinje  </c:v>
                </c:pt>
                <c:pt idx="2">
                  <c:v>KBC Bežanijska kosa  </c:v>
                </c:pt>
                <c:pt idx="3">
                  <c:v>Institut za onkologiju Vojvodine  </c:v>
                </c:pt>
                <c:pt idx="4">
                  <c:v>Institut za ortopedsko-hirurške bolesti Banjica  </c:v>
                </c:pt>
                <c:pt idx="5">
                  <c:v>GAK-Narodni front  </c:v>
                </c:pt>
                <c:pt idx="6">
                  <c:v>IMD Vukan Čupić </c:v>
                </c:pt>
                <c:pt idx="7">
                  <c:v>OB Leskovac  </c:v>
                </c:pt>
                <c:pt idx="8">
                  <c:v>OB Kruševac  </c:v>
                </c:pt>
                <c:pt idx="9">
                  <c:v>OB Zrenjanin  </c:v>
                </c:pt>
                <c:pt idx="10">
                  <c:v>OB Senta  </c:v>
                </c:pt>
                <c:pt idx="11">
                  <c:v>ZC Kladovo  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4038.088478666667</c:v>
                </c:pt>
                <c:pt idx="1">
                  <c:v>25686.926449999999</c:v>
                </c:pt>
                <c:pt idx="2">
                  <c:v>315.75596455284546</c:v>
                </c:pt>
                <c:pt idx="3">
                  <c:v>4832.1933333333336</c:v>
                </c:pt>
                <c:pt idx="4">
                  <c:v>6754.5375999999997</c:v>
                </c:pt>
                <c:pt idx="5">
                  <c:v>442.22999999999996</c:v>
                </c:pt>
                <c:pt idx="6">
                  <c:v>2745.9040142857143</c:v>
                </c:pt>
                <c:pt idx="7">
                  <c:v>1175.4988375</c:v>
                </c:pt>
                <c:pt idx="8">
                  <c:v>659.62672500000008</c:v>
                </c:pt>
                <c:pt idx="9">
                  <c:v>1420.7599117647057</c:v>
                </c:pt>
                <c:pt idx="10">
                  <c:v>1618.82375</c:v>
                </c:pt>
                <c:pt idx="11">
                  <c:v>10174.188200000001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77-4F71-861B-55C849A11F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KC Kragujevac  </c:v>
                </c:pt>
                <c:pt idx="1">
                  <c:v>Institut za kardiovaskularne bolesti Dedinje  </c:v>
                </c:pt>
                <c:pt idx="2">
                  <c:v>KBC Bežanijska kosa  </c:v>
                </c:pt>
                <c:pt idx="3">
                  <c:v>Institut za onkologiju Vojvodine  </c:v>
                </c:pt>
                <c:pt idx="4">
                  <c:v>Institut za ortopedsko-hirurške bolesti Banjica  </c:v>
                </c:pt>
                <c:pt idx="5">
                  <c:v>GAK-Narodni front  </c:v>
                </c:pt>
                <c:pt idx="6">
                  <c:v>IMD Vukan Čupić </c:v>
                </c:pt>
                <c:pt idx="7">
                  <c:v>OB Leskovac  </c:v>
                </c:pt>
                <c:pt idx="8">
                  <c:v>OB Kruševac  </c:v>
                </c:pt>
                <c:pt idx="9">
                  <c:v>OB Zrenjanin  </c:v>
                </c:pt>
                <c:pt idx="10">
                  <c:v>OB Senta  </c:v>
                </c:pt>
                <c:pt idx="11">
                  <c:v>ZC Kladovo  </c:v>
                </c:pt>
              </c:strCache>
            </c:strRef>
          </c:cat>
          <c:val>
            <c:numRef>
              <c:f>Sheet1!$G$2:$G$13</c:f>
              <c:numCache>
                <c:formatCode>#,##0</c:formatCode>
                <c:ptCount val="12"/>
                <c:pt idx="0">
                  <c:v>60</c:v>
                </c:pt>
                <c:pt idx="1">
                  <c:v>0</c:v>
                </c:pt>
                <c:pt idx="2">
                  <c:v>4.0650406504065044</c:v>
                </c:pt>
                <c:pt idx="3">
                  <c:v>50</c:v>
                </c:pt>
                <c:pt idx="4">
                  <c:v>150</c:v>
                </c:pt>
                <c:pt idx="5">
                  <c:v>26.315789473684209</c:v>
                </c:pt>
                <c:pt idx="6">
                  <c:v>21.428571428571427</c:v>
                </c:pt>
                <c:pt idx="7">
                  <c:v>29.6875</c:v>
                </c:pt>
                <c:pt idx="8">
                  <c:v>21.875</c:v>
                </c:pt>
                <c:pt idx="9">
                  <c:v>82.352941176470594</c:v>
                </c:pt>
                <c:pt idx="10">
                  <c:v>37.5</c:v>
                </c:pt>
                <c:pt idx="11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77-4F71-861B-55C849A11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34180744"/>
        <c:axId val="334188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KC Kragujevac  </c:v>
                </c:pt>
                <c:pt idx="1">
                  <c:v>Institut za kardiovaskularne bolesti Dedinje  </c:v>
                </c:pt>
                <c:pt idx="2">
                  <c:v>KBC Bežanijska kosa  </c:v>
                </c:pt>
                <c:pt idx="3">
                  <c:v>Institut za onkologiju Vojvodine  </c:v>
                </c:pt>
                <c:pt idx="4">
                  <c:v>Institut za ortopedsko-hirurške bolesti Banjica  </c:v>
                </c:pt>
                <c:pt idx="5">
                  <c:v>GAK-Narodni front  </c:v>
                </c:pt>
                <c:pt idx="6">
                  <c:v>IMD Vukan Čupić </c:v>
                </c:pt>
                <c:pt idx="7">
                  <c:v>OB Leskovac  </c:v>
                </c:pt>
                <c:pt idx="8">
                  <c:v>OB Kruševac  </c:v>
                </c:pt>
                <c:pt idx="9">
                  <c:v>OB Zrenjanin  </c:v>
                </c:pt>
                <c:pt idx="10">
                  <c:v>OB Senta  </c:v>
                </c:pt>
                <c:pt idx="11">
                  <c:v>ZC Kladovo  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5.2</c:v>
                </c:pt>
                <c:pt idx="1">
                  <c:v>12</c:v>
                </c:pt>
                <c:pt idx="2">
                  <c:v>0.23577235772357724</c:v>
                </c:pt>
                <c:pt idx="3">
                  <c:v>2.3333333333333335</c:v>
                </c:pt>
                <c:pt idx="4">
                  <c:v>13</c:v>
                </c:pt>
                <c:pt idx="5">
                  <c:v>0</c:v>
                </c:pt>
                <c:pt idx="6">
                  <c:v>4.7142857142857144</c:v>
                </c:pt>
                <c:pt idx="7">
                  <c:v>0.5625</c:v>
                </c:pt>
                <c:pt idx="8">
                  <c:v>0.15625</c:v>
                </c:pt>
                <c:pt idx="9">
                  <c:v>2.6470588235294117</c:v>
                </c:pt>
                <c:pt idx="10">
                  <c:v>0</c:v>
                </c:pt>
                <c:pt idx="11">
                  <c:v>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C77-4F71-861B-55C849A11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181528"/>
        <c:axId val="334190152"/>
      </c:lineChart>
      <c:catAx>
        <c:axId val="334180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8584"/>
        <c:crosses val="autoZero"/>
        <c:auto val="1"/>
        <c:lblAlgn val="ctr"/>
        <c:lblOffset val="100"/>
        <c:noMultiLvlLbl val="0"/>
      </c:catAx>
      <c:valAx>
        <c:axId val="33418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0744"/>
        <c:crosses val="autoZero"/>
        <c:crossBetween val="between"/>
      </c:valAx>
      <c:valAx>
        <c:axId val="33419015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1528"/>
        <c:crosses val="max"/>
        <c:crossBetween val="between"/>
      </c:valAx>
      <c:catAx>
        <c:axId val="334181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190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31466182920031E-2"/>
          <c:y val="2.4937816118504787E-2"/>
          <c:w val="0.92747877826316172"/>
          <c:h val="0.85143202329766832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Sheet3!$C$1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Kruševac </c:v>
                </c:pt>
                <c:pt idx="4">
                  <c:v>Institut za zdravstvenu zaštitu majke i deteta Vukan Čupić </c:v>
                </c:pt>
                <c:pt idx="5">
                  <c:v>OB Leskovac </c:v>
                </c:pt>
              </c:strCache>
            </c:strRef>
          </c:cat>
          <c:val>
            <c:numRef>
              <c:f>Sheet3!$C$2:$C$7</c:f>
              <c:numCache>
                <c:formatCode>#,##0</c:formatCode>
                <c:ptCount val="6"/>
                <c:pt idx="0">
                  <c:v>23903.93181034482</c:v>
                </c:pt>
                <c:pt idx="1">
                  <c:v>30680.972277227724</c:v>
                </c:pt>
                <c:pt idx="2">
                  <c:v>22950.623703703703</c:v>
                </c:pt>
                <c:pt idx="3">
                  <c:v>15259.922727272728</c:v>
                </c:pt>
                <c:pt idx="4">
                  <c:v>20399.322857142855</c:v>
                </c:pt>
                <c:pt idx="5">
                  <c:v>18114.665000000001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09-4704-9640-DC68ADD2F323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Lekovi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Kruševac </c:v>
                </c:pt>
                <c:pt idx="4">
                  <c:v>Institut za zdravstvenu zaštitu majke i deteta Vukan Čupić </c:v>
                </c:pt>
                <c:pt idx="5">
                  <c:v>OB Leskovac </c:v>
                </c:pt>
              </c:strCache>
            </c:strRef>
          </c:cat>
          <c:val>
            <c:numRef>
              <c:f>Sheet3!$D$2:$D$7</c:f>
              <c:numCache>
                <c:formatCode>#,##0</c:formatCode>
                <c:ptCount val="6"/>
                <c:pt idx="0">
                  <c:v>73.346522988505967</c:v>
                </c:pt>
                <c:pt idx="1">
                  <c:v>102.56470564356432</c:v>
                </c:pt>
                <c:pt idx="2">
                  <c:v>138.83581111111104</c:v>
                </c:pt>
                <c:pt idx="3">
                  <c:v>478.34543636363634</c:v>
                </c:pt>
                <c:pt idx="4">
                  <c:v>2326.4585000000002</c:v>
                </c:pt>
                <c:pt idx="5">
                  <c:v>185.6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09-4704-9640-DC68ADD2F323}"/>
            </c:ext>
          </c:extLst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Kruševac </c:v>
                </c:pt>
                <c:pt idx="4">
                  <c:v>Institut za zdravstvenu zaštitu majke i deteta Vukan Čupić </c:v>
                </c:pt>
                <c:pt idx="5">
                  <c:v>OB Leskovac </c:v>
                </c:pt>
              </c:strCache>
            </c:strRef>
          </c:cat>
          <c:val>
            <c:numRef>
              <c:f>Sheet3!$E$2:$E$7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09-4704-9640-DC68ADD2F323}"/>
            </c:ext>
          </c:extLst>
        </c:ser>
        <c:ser>
          <c:idx val="4"/>
          <c:order val="4"/>
          <c:tx>
            <c:strRef>
              <c:f>Sheet3!$F$1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Kruševac </c:v>
                </c:pt>
                <c:pt idx="4">
                  <c:v>Institut za zdravstvenu zaštitu majke i deteta Vukan Čupić </c:v>
                </c:pt>
                <c:pt idx="5">
                  <c:v>OB Leskovac </c:v>
                </c:pt>
              </c:strCache>
            </c:strRef>
          </c:cat>
          <c:val>
            <c:numRef>
              <c:f>Sheet3!$F$2:$F$7</c:f>
              <c:numCache>
                <c:formatCode>#,##0</c:formatCode>
                <c:ptCount val="6"/>
                <c:pt idx="0">
                  <c:v>413.03013908045909</c:v>
                </c:pt>
                <c:pt idx="1">
                  <c:v>620.72270000000003</c:v>
                </c:pt>
                <c:pt idx="2">
                  <c:v>289.08903703703703</c:v>
                </c:pt>
                <c:pt idx="3">
                  <c:v>1364.902072727273</c:v>
                </c:pt>
                <c:pt idx="4">
                  <c:v>635.6611485714285</c:v>
                </c:pt>
                <c:pt idx="5">
                  <c:v>214.51984000000002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909-4704-9640-DC68ADD2F323}"/>
            </c:ext>
          </c:extLst>
        </c:ser>
        <c:ser>
          <c:idx val="5"/>
          <c:order val="5"/>
          <c:tx>
            <c:strRef>
              <c:f>Sheet3!$G$1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Sheet3!$A$2:$A$7</c:f>
              <c:strCache>
                <c:ptCount val="6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Kruševac </c:v>
                </c:pt>
                <c:pt idx="4">
                  <c:v>Institut za zdravstvenu zaštitu majke i deteta Vukan Čupić </c:v>
                </c:pt>
                <c:pt idx="5">
                  <c:v>OB Leskovac </c:v>
                </c:pt>
              </c:strCache>
            </c:strRef>
          </c:cat>
          <c:val>
            <c:numRef>
              <c:f>Sheet3!$G$2:$G$7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25.925925925925927</c:v>
                </c:pt>
                <c:pt idx="3">
                  <c:v>0</c:v>
                </c:pt>
                <c:pt idx="4">
                  <c:v>7.1428571428571432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909-4704-9640-DC68ADD2F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183096"/>
        <c:axId val="334184664"/>
      </c:barChart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Sheet3!$A$2:$A$7</c:f>
              <c:strCache>
                <c:ptCount val="6"/>
                <c:pt idx="0">
                  <c:v>GAK-Narodni front </c:v>
                </c:pt>
                <c:pt idx="1">
                  <c:v>KC Kragujevac </c:v>
                </c:pt>
                <c:pt idx="2">
                  <c:v>OB Zrenjanin </c:v>
                </c:pt>
                <c:pt idx="3">
                  <c:v>OB Kruševac </c:v>
                </c:pt>
                <c:pt idx="4">
                  <c:v>Institut za zdravstvenu zaštitu majke i deteta Vukan Čupić </c:v>
                </c:pt>
                <c:pt idx="5">
                  <c:v>OB Leskovac </c:v>
                </c:pt>
              </c:strCache>
            </c:strRef>
          </c:cat>
          <c:val>
            <c:numRef>
              <c:f>Sheet3!$B$2:$B$7</c:f>
              <c:numCache>
                <c:formatCode>#,##0</c:formatCode>
                <c:ptCount val="6"/>
                <c:pt idx="0">
                  <c:v>3.1206896551724137</c:v>
                </c:pt>
                <c:pt idx="1">
                  <c:v>3.4356435643564356</c:v>
                </c:pt>
                <c:pt idx="2">
                  <c:v>3.2222222222222223</c:v>
                </c:pt>
                <c:pt idx="3">
                  <c:v>5.3636363636363633</c:v>
                </c:pt>
                <c:pt idx="4">
                  <c:v>8.4285714285714288</c:v>
                </c:pt>
                <c:pt idx="5">
                  <c:v>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09-4704-9640-DC68ADD2F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187408"/>
        <c:axId val="334188976"/>
      </c:lineChart>
      <c:catAx>
        <c:axId val="33418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4664"/>
        <c:crosses val="autoZero"/>
        <c:auto val="1"/>
        <c:lblAlgn val="ctr"/>
        <c:lblOffset val="100"/>
        <c:noMultiLvlLbl val="0"/>
      </c:catAx>
      <c:valAx>
        <c:axId val="33418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3096"/>
        <c:crosses val="autoZero"/>
        <c:crossBetween val="between"/>
      </c:valAx>
      <c:valAx>
        <c:axId val="33418897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7408"/>
        <c:crosses val="max"/>
        <c:crossBetween val="between"/>
      </c:valAx>
      <c:catAx>
        <c:axId val="334187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188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29379167182293"/>
          <c:y val="0.92896203346915551"/>
          <c:w val="0.76114127771773055"/>
          <c:h val="5.7435521375296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Ukupan broj računa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Sheet1!$B$2:$B$10</c:f>
              <c:numCache>
                <c:formatCode>#,##0</c:formatCode>
                <c:ptCount val="9"/>
                <c:pt idx="0">
                  <c:v>82</c:v>
                </c:pt>
                <c:pt idx="1">
                  <c:v>4</c:v>
                </c:pt>
                <c:pt idx="2">
                  <c:v>115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26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38-4E4C-9F39-43FF47DB53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Usluge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Sheet1!$D$2:$D$10</c:f>
              <c:numCache>
                <c:formatCode>#,##0</c:formatCode>
                <c:ptCount val="9"/>
                <c:pt idx="0">
                  <c:v>7255.2229268292704</c:v>
                </c:pt>
                <c:pt idx="1">
                  <c:v>9606.6999999999989</c:v>
                </c:pt>
                <c:pt idx="2">
                  <c:v>28410.080695652166</c:v>
                </c:pt>
                <c:pt idx="3">
                  <c:v>10338.640000000001</c:v>
                </c:pt>
                <c:pt idx="4">
                  <c:v>15690.198750000001</c:v>
                </c:pt>
                <c:pt idx="5">
                  <c:v>7134.6550000000007</c:v>
                </c:pt>
                <c:pt idx="6">
                  <c:v>12385.099999999995</c:v>
                </c:pt>
                <c:pt idx="7">
                  <c:v>34694</c:v>
                </c:pt>
                <c:pt idx="8">
                  <c:v>17466.940000000002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38-4E4C-9F39-43FF47DB53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Sheet1!$E$2:$E$10</c:f>
              <c:numCache>
                <c:formatCode>#,##0</c:formatCode>
                <c:ptCount val="9"/>
                <c:pt idx="0">
                  <c:v>42976.65628048779</c:v>
                </c:pt>
                <c:pt idx="1">
                  <c:v>18.475000000000001</c:v>
                </c:pt>
                <c:pt idx="2">
                  <c:v>2162.4103130434783</c:v>
                </c:pt>
                <c:pt idx="3">
                  <c:v>653.07531666666671</c:v>
                </c:pt>
                <c:pt idx="4">
                  <c:v>1980.6668750000001</c:v>
                </c:pt>
                <c:pt idx="5">
                  <c:v>281.79750000000001</c:v>
                </c:pt>
                <c:pt idx="6">
                  <c:v>2965.0004750000003</c:v>
                </c:pt>
                <c:pt idx="7">
                  <c:v>2944.88</c:v>
                </c:pt>
                <c:pt idx="8">
                  <c:v>5383.3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A38-4E4C-9F39-43FF47DB53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Sheet1!$F$2:$F$10</c:f>
              <c:numCache>
                <c:formatCode>#,##0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210.72695652173914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1595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A38-4E4C-9F39-43FF47DB535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Sheet1!$G$2:$G$10</c:f>
              <c:numCache>
                <c:formatCode>#,##0</c:formatCode>
                <c:ptCount val="9"/>
                <c:pt idx="0">
                  <c:v>1898.9556117073168</c:v>
                </c:pt>
                <c:pt idx="1">
                  <c:v>253.08253500000001</c:v>
                </c:pt>
                <c:pt idx="2">
                  <c:v>1085.2256666086953</c:v>
                </c:pt>
                <c:pt idx="3">
                  <c:v>1111.3098966666669</c:v>
                </c:pt>
                <c:pt idx="4">
                  <c:v>1605.2318124999999</c:v>
                </c:pt>
                <c:pt idx="5">
                  <c:v>929.61387000000002</c:v>
                </c:pt>
                <c:pt idx="6">
                  <c:v>429.46305384615385</c:v>
                </c:pt>
                <c:pt idx="7">
                  <c:v>521.14800000000002</c:v>
                </c:pt>
                <c:pt idx="8">
                  <c:v>770.8252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A38-4E4C-9F39-43FF47DB535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Sheet1!$H$2:$H$10</c:f>
              <c:numCache>
                <c:formatCode>#,##0</c:formatCode>
                <c:ptCount val="9"/>
                <c:pt idx="0">
                  <c:v>3.0487804878048781</c:v>
                </c:pt>
                <c:pt idx="1">
                  <c:v>0</c:v>
                </c:pt>
                <c:pt idx="2">
                  <c:v>155.65217391304347</c:v>
                </c:pt>
                <c:pt idx="3">
                  <c:v>0</c:v>
                </c:pt>
                <c:pt idx="4">
                  <c:v>25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A38-4E4C-9F39-43FF47DB5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34181920"/>
        <c:axId val="33418113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KC Kragujevac  </c:v>
                </c:pt>
                <c:pt idx="1">
                  <c:v>KBC Bežanijska kosa  </c:v>
                </c:pt>
                <c:pt idx="2">
                  <c:v>IOH Banjica  </c:v>
                </c:pt>
                <c:pt idx="3">
                  <c:v>IMD Vukan Čupić</c:v>
                </c:pt>
                <c:pt idx="4">
                  <c:v>OB Leskovac  </c:v>
                </c:pt>
                <c:pt idx="5">
                  <c:v>OB Kruševac  </c:v>
                </c:pt>
                <c:pt idx="6">
                  <c:v>OB Zrenjanin  </c:v>
                </c:pt>
                <c:pt idx="7">
                  <c:v>OB Senta  </c:v>
                </c:pt>
                <c:pt idx="8">
                  <c:v>ZC Kladovo  </c:v>
                </c:pt>
              </c:strCache>
            </c:strRef>
          </c:cat>
          <c:val>
            <c:numRef>
              <c:f>Sheet1!$C$2:$C$10</c:f>
              <c:numCache>
                <c:formatCode>#,##0</c:formatCode>
                <c:ptCount val="9"/>
                <c:pt idx="0">
                  <c:v>1.2195121951219512</c:v>
                </c:pt>
                <c:pt idx="1">
                  <c:v>2</c:v>
                </c:pt>
                <c:pt idx="2">
                  <c:v>12.939130434782609</c:v>
                </c:pt>
                <c:pt idx="3">
                  <c:v>5.666666666666667</c:v>
                </c:pt>
                <c:pt idx="4">
                  <c:v>5</c:v>
                </c:pt>
                <c:pt idx="5">
                  <c:v>2.5</c:v>
                </c:pt>
                <c:pt idx="6">
                  <c:v>2.0384615384615383</c:v>
                </c:pt>
                <c:pt idx="7">
                  <c:v>10</c:v>
                </c:pt>
                <c:pt idx="8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A38-4E4C-9F39-43FF47DB53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188192"/>
        <c:axId val="334179568"/>
      </c:lineChart>
      <c:catAx>
        <c:axId val="33418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1136"/>
        <c:crosses val="autoZero"/>
        <c:auto val="1"/>
        <c:lblAlgn val="ctr"/>
        <c:lblOffset val="100"/>
        <c:noMultiLvlLbl val="0"/>
      </c:catAx>
      <c:valAx>
        <c:axId val="33418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1920"/>
        <c:crosses val="autoZero"/>
        <c:crossBetween val="between"/>
      </c:valAx>
      <c:valAx>
        <c:axId val="33417956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8192"/>
        <c:crosses val="max"/>
        <c:crossBetween val="between"/>
      </c:valAx>
      <c:catAx>
        <c:axId val="334188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1795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JUN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Bolnica 1</c:v>
                </c:pt>
                <c:pt idx="1">
                  <c:v>Bolnica 2</c:v>
                </c:pt>
                <c:pt idx="2">
                  <c:v>Bolnica 3</c:v>
                </c:pt>
                <c:pt idx="3">
                  <c:v>Bolnica 4</c:v>
                </c:pt>
                <c:pt idx="4">
                  <c:v>Bolnica 5</c:v>
                </c:pt>
                <c:pt idx="5">
                  <c:v>Bolnica 6</c:v>
                </c:pt>
                <c:pt idx="6">
                  <c:v>Bolnica 7</c:v>
                </c:pt>
                <c:pt idx="7">
                  <c:v>Bolnica 8</c:v>
                </c:pt>
                <c:pt idx="8">
                  <c:v>Bolnica 9</c:v>
                </c:pt>
                <c:pt idx="9">
                  <c:v>Bolnica 10</c:v>
                </c:pt>
                <c:pt idx="10">
                  <c:v>Bolnica 11</c:v>
                </c:pt>
                <c:pt idx="11">
                  <c:v>Bolnica 12</c:v>
                </c:pt>
                <c:pt idx="12">
                  <c:v>Bolnica 13</c:v>
                </c:pt>
                <c:pt idx="13">
                  <c:v>Bolnica 14</c:v>
                </c:pt>
              </c:strCache>
            </c:strRef>
          </c:cat>
          <c:val>
            <c:numRef>
              <c:f>Sheet1!$C$2:$C$15</c:f>
              <c:numCache>
                <c:formatCode>0.00</c:formatCode>
                <c:ptCount val="14"/>
                <c:pt idx="0">
                  <c:v>0.48777843819555711</c:v>
                </c:pt>
                <c:pt idx="1">
                  <c:v>0.79031405250569797</c:v>
                </c:pt>
                <c:pt idx="2">
                  <c:v>0.81002121751902423</c:v>
                </c:pt>
                <c:pt idx="3">
                  <c:v>0.83863686425921735</c:v>
                </c:pt>
                <c:pt idx="4">
                  <c:v>0.84067053063889796</c:v>
                </c:pt>
                <c:pt idx="5">
                  <c:v>0.97226746697736277</c:v>
                </c:pt>
                <c:pt idx="6">
                  <c:v>1.0367952257564117</c:v>
                </c:pt>
                <c:pt idx="7">
                  <c:v>1.0368697527576178</c:v>
                </c:pt>
                <c:pt idx="8">
                  <c:v>1.1039350500900642</c:v>
                </c:pt>
                <c:pt idx="9">
                  <c:v>1.1404093948635012</c:v>
                </c:pt>
                <c:pt idx="10">
                  <c:v>1.2485555704195537</c:v>
                </c:pt>
                <c:pt idx="11">
                  <c:v>1.2697827861575783</c:v>
                </c:pt>
                <c:pt idx="12">
                  <c:v>1.4831695211227098</c:v>
                </c:pt>
                <c:pt idx="13">
                  <c:v>2.276027132416286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19-45A1-AFDB-A7A523C276BD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JUL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Bolnica 1</c:v>
                </c:pt>
                <c:pt idx="1">
                  <c:v>Bolnica 2</c:v>
                </c:pt>
                <c:pt idx="2">
                  <c:v>Bolnica 3</c:v>
                </c:pt>
                <c:pt idx="3">
                  <c:v>Bolnica 4</c:v>
                </c:pt>
                <c:pt idx="4">
                  <c:v>Bolnica 5</c:v>
                </c:pt>
                <c:pt idx="5">
                  <c:v>Bolnica 6</c:v>
                </c:pt>
                <c:pt idx="6">
                  <c:v>Bolnica 7</c:v>
                </c:pt>
                <c:pt idx="7">
                  <c:v>Bolnica 8</c:v>
                </c:pt>
                <c:pt idx="8">
                  <c:v>Bolnica 9</c:v>
                </c:pt>
                <c:pt idx="9">
                  <c:v>Bolnica 10</c:v>
                </c:pt>
                <c:pt idx="10">
                  <c:v>Bolnica 11</c:v>
                </c:pt>
                <c:pt idx="11">
                  <c:v>Bolnica 12</c:v>
                </c:pt>
                <c:pt idx="12">
                  <c:v>Bolnica 13</c:v>
                </c:pt>
                <c:pt idx="13">
                  <c:v>Bolnica 14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0.52843053780200699</c:v>
                </c:pt>
                <c:pt idx="1">
                  <c:v>0.73988219750773598</c:v>
                </c:pt>
                <c:pt idx="2">
                  <c:v>0.87179973610671002</c:v>
                </c:pt>
                <c:pt idx="3">
                  <c:v>1.5581447918354279</c:v>
                </c:pt>
                <c:pt idx="4">
                  <c:v>0.88491177391448639</c:v>
                </c:pt>
                <c:pt idx="5">
                  <c:v>0.98014562358662505</c:v>
                </c:pt>
                <c:pt idx="6">
                  <c:v>1.0745518997742307</c:v>
                </c:pt>
                <c:pt idx="7">
                  <c:v>1.0337014873744834</c:v>
                </c:pt>
                <c:pt idx="8">
                  <c:v>0.96342938201756456</c:v>
                </c:pt>
                <c:pt idx="9">
                  <c:v>1.2624138887043794</c:v>
                </c:pt>
                <c:pt idx="10">
                  <c:v>1.2934617762047917</c:v>
                </c:pt>
                <c:pt idx="11">
                  <c:v>1.5747166619825537</c:v>
                </c:pt>
                <c:pt idx="12">
                  <c:v>1.5451543094124776</c:v>
                </c:pt>
                <c:pt idx="13">
                  <c:v>1.4562225763814651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19-45A1-AFDB-A7A523C27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45"/>
        <c:axId val="334185056"/>
        <c:axId val="334183488"/>
      </c:barChart>
      <c:catAx>
        <c:axId val="334185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3488"/>
        <c:crosses val="autoZero"/>
        <c:auto val="1"/>
        <c:lblAlgn val="ctr"/>
        <c:lblOffset val="100"/>
        <c:noMultiLvlLbl val="0"/>
      </c:catAx>
      <c:valAx>
        <c:axId val="334183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504117691810264"/>
          <c:y val="0.93978851848461242"/>
          <c:w val="0.31817851572901212"/>
          <c:h val="4.65601155457348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Usluge - bez BO dana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Sheet2!$B$2:$B$16</c:f>
              <c:numCache>
                <c:formatCode>#,##0</c:formatCode>
                <c:ptCount val="15"/>
                <c:pt idx="0">
                  <c:v>119340219</c:v>
                </c:pt>
                <c:pt idx="1">
                  <c:v>115113518</c:v>
                </c:pt>
                <c:pt idx="2">
                  <c:v>44605965</c:v>
                </c:pt>
                <c:pt idx="3">
                  <c:v>64003152</c:v>
                </c:pt>
                <c:pt idx="4">
                  <c:v>47663599</c:v>
                </c:pt>
                <c:pt idx="5">
                  <c:v>51316466</c:v>
                </c:pt>
                <c:pt idx="6">
                  <c:v>76952775</c:v>
                </c:pt>
                <c:pt idx="7">
                  <c:v>41200859</c:v>
                </c:pt>
                <c:pt idx="8">
                  <c:v>25433051</c:v>
                </c:pt>
                <c:pt idx="9">
                  <c:v>26045586</c:v>
                </c:pt>
                <c:pt idx="10">
                  <c:v>54133613</c:v>
                </c:pt>
                <c:pt idx="11">
                  <c:v>12384057</c:v>
                </c:pt>
                <c:pt idx="12">
                  <c:v>12994701</c:v>
                </c:pt>
                <c:pt idx="13">
                  <c:v>1787051</c:v>
                </c:pt>
                <c:pt idx="14">
                  <c:v>692974612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FF-4EB4-8150-A2436B5EFE4F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BO dan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Sheet2!$C$2:$C$16</c:f>
              <c:numCache>
                <c:formatCode>#,##0</c:formatCode>
                <c:ptCount val="15"/>
                <c:pt idx="0">
                  <c:v>49781599</c:v>
                </c:pt>
                <c:pt idx="1">
                  <c:v>11599243</c:v>
                </c:pt>
                <c:pt idx="2">
                  <c:v>12674439</c:v>
                </c:pt>
                <c:pt idx="3">
                  <c:v>15035345</c:v>
                </c:pt>
                <c:pt idx="4">
                  <c:v>8508005</c:v>
                </c:pt>
                <c:pt idx="5">
                  <c:v>22925380</c:v>
                </c:pt>
                <c:pt idx="6">
                  <c:v>21641491</c:v>
                </c:pt>
                <c:pt idx="7">
                  <c:v>14389907</c:v>
                </c:pt>
                <c:pt idx="8">
                  <c:v>22169547</c:v>
                </c:pt>
                <c:pt idx="9">
                  <c:v>17850094</c:v>
                </c:pt>
                <c:pt idx="10">
                  <c:v>17686121</c:v>
                </c:pt>
                <c:pt idx="11">
                  <c:v>7251609</c:v>
                </c:pt>
                <c:pt idx="12">
                  <c:v>5302136</c:v>
                </c:pt>
                <c:pt idx="13">
                  <c:v>1577310</c:v>
                </c:pt>
                <c:pt idx="14">
                  <c:v>228392226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FF-4EB4-8150-A2436B5EFE4F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Lekovi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Sheet2!$D$2:$D$16</c:f>
              <c:numCache>
                <c:formatCode>#,##0</c:formatCode>
                <c:ptCount val="15"/>
                <c:pt idx="0">
                  <c:v>98625172</c:v>
                </c:pt>
                <c:pt idx="1">
                  <c:v>17451845</c:v>
                </c:pt>
                <c:pt idx="2">
                  <c:v>10010019</c:v>
                </c:pt>
                <c:pt idx="3">
                  <c:v>42974206</c:v>
                </c:pt>
                <c:pt idx="4">
                  <c:v>104259670</c:v>
                </c:pt>
                <c:pt idx="5">
                  <c:v>8944145</c:v>
                </c:pt>
                <c:pt idx="6">
                  <c:v>7822646</c:v>
                </c:pt>
                <c:pt idx="7">
                  <c:v>51695099</c:v>
                </c:pt>
                <c:pt idx="8">
                  <c:v>8683596</c:v>
                </c:pt>
                <c:pt idx="9">
                  <c:v>12803624</c:v>
                </c:pt>
                <c:pt idx="10">
                  <c:v>10944875</c:v>
                </c:pt>
                <c:pt idx="11">
                  <c:v>2132668</c:v>
                </c:pt>
                <c:pt idx="12">
                  <c:v>3597520</c:v>
                </c:pt>
                <c:pt idx="13">
                  <c:v>210654</c:v>
                </c:pt>
                <c:pt idx="14">
                  <c:v>380155737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FFF-4EB4-8150-A2436B5EFE4F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Materijal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Sheet2!$E$2:$E$16</c:f>
              <c:numCache>
                <c:formatCode>#,##0</c:formatCode>
                <c:ptCount val="15"/>
                <c:pt idx="0">
                  <c:v>44563037</c:v>
                </c:pt>
                <c:pt idx="1">
                  <c:v>67198522</c:v>
                </c:pt>
                <c:pt idx="2">
                  <c:v>58804257</c:v>
                </c:pt>
                <c:pt idx="3">
                  <c:v>22853018</c:v>
                </c:pt>
                <c:pt idx="4">
                  <c:v>5447795</c:v>
                </c:pt>
                <c:pt idx="5">
                  <c:v>41492531</c:v>
                </c:pt>
                <c:pt idx="6">
                  <c:v>9011033</c:v>
                </c:pt>
                <c:pt idx="7">
                  <c:v>9828871</c:v>
                </c:pt>
                <c:pt idx="8">
                  <c:v>15193856</c:v>
                </c:pt>
                <c:pt idx="9">
                  <c:v>13341601</c:v>
                </c:pt>
                <c:pt idx="10">
                  <c:v>6942893</c:v>
                </c:pt>
                <c:pt idx="11">
                  <c:v>1482668</c:v>
                </c:pt>
                <c:pt idx="12">
                  <c:v>2046572</c:v>
                </c:pt>
                <c:pt idx="13">
                  <c:v>44741</c:v>
                </c:pt>
                <c:pt idx="14">
                  <c:v>298251397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FF-4EB4-8150-A2436B5EFE4F}"/>
            </c:ext>
          </c:extLst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Sheet2!$F$2:$F$16</c:f>
              <c:numCache>
                <c:formatCode>#,##0</c:formatCode>
                <c:ptCount val="15"/>
                <c:pt idx="0">
                  <c:v>1549543</c:v>
                </c:pt>
                <c:pt idx="1">
                  <c:v>3005697</c:v>
                </c:pt>
                <c:pt idx="2">
                  <c:v>1010037</c:v>
                </c:pt>
                <c:pt idx="3">
                  <c:v>2614679</c:v>
                </c:pt>
                <c:pt idx="4">
                  <c:v>710004</c:v>
                </c:pt>
                <c:pt idx="5">
                  <c:v>1812279</c:v>
                </c:pt>
                <c:pt idx="6">
                  <c:v>534232</c:v>
                </c:pt>
                <c:pt idx="7">
                  <c:v>1441655</c:v>
                </c:pt>
                <c:pt idx="8">
                  <c:v>595820</c:v>
                </c:pt>
                <c:pt idx="9">
                  <c:v>528867</c:v>
                </c:pt>
                <c:pt idx="10">
                  <c:v>845819</c:v>
                </c:pt>
                <c:pt idx="11">
                  <c:v>200860</c:v>
                </c:pt>
                <c:pt idx="12">
                  <c:v>344763</c:v>
                </c:pt>
                <c:pt idx="13" formatCode="General">
                  <c:v>0</c:v>
                </c:pt>
                <c:pt idx="14">
                  <c:v>15194256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FFF-4EB4-8150-A2436B5EFE4F}"/>
            </c:ext>
          </c:extLst>
        </c:ser>
        <c:ser>
          <c:idx val="5"/>
          <c:order val="5"/>
          <c:tx>
            <c:strRef>
              <c:f>Sheet2!$G$1</c:f>
              <c:strCache>
                <c:ptCount val="1"/>
                <c:pt idx="0">
                  <c:v>Materijal i lekovi koji se plaćaju mimo predračuna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Sheet2!$G$2:$G$16</c:f>
              <c:numCache>
                <c:formatCode>General</c:formatCode>
                <c:ptCount val="15"/>
                <c:pt idx="0" formatCode="#,##0">
                  <c:v>5668978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#,##0">
                  <c:v>2702107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 formatCode="#,##0">
                  <c:v>8371084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FF-4EB4-8150-A2436B5EFE4F}"/>
            </c:ext>
          </c:extLst>
        </c:ser>
        <c:ser>
          <c:idx val="6"/>
          <c:order val="6"/>
          <c:tx>
            <c:strRef>
              <c:f>Sheet2!$H$1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Sheet2!$A$2:$A$16</c:f>
              <c:strCache>
                <c:ptCount val="15"/>
                <c:pt idx="0">
                  <c:v>KC Kragujevac</c:v>
                </c:pt>
                <c:pt idx="1">
                  <c:v>Institut za kardiovaskularne bolesti "Dedinje"</c:v>
                </c:pt>
                <c:pt idx="2">
                  <c:v>Institut za kardiovaskularne bolesti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Institut za ortopedsko-hirurške bolesti Banjica</c:v>
                </c:pt>
                <c:pt idx="6">
                  <c:v>GAK - Narodni Front</c:v>
                </c:pt>
                <c:pt idx="7">
                  <c:v>Institut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za interne bolesti Vrnjacka Banja</c:v>
                </c:pt>
                <c:pt idx="14">
                  <c:v>Ukupno </c:v>
                </c:pt>
              </c:strCache>
            </c:strRef>
          </c:cat>
          <c:val>
            <c:numRef>
              <c:f>Sheet2!$H$2:$H$16</c:f>
              <c:numCache>
                <c:formatCode>#,##0</c:formatCode>
                <c:ptCount val="15"/>
                <c:pt idx="0">
                  <c:v>355511</c:v>
                </c:pt>
                <c:pt idx="1">
                  <c:v>322712</c:v>
                </c:pt>
                <c:pt idx="2">
                  <c:v>881186</c:v>
                </c:pt>
                <c:pt idx="3">
                  <c:v>316360</c:v>
                </c:pt>
                <c:pt idx="4">
                  <c:v>10600</c:v>
                </c:pt>
                <c:pt idx="5">
                  <c:v>700185</c:v>
                </c:pt>
                <c:pt idx="6">
                  <c:v>29950</c:v>
                </c:pt>
                <c:pt idx="7">
                  <c:v>15757</c:v>
                </c:pt>
                <c:pt idx="8">
                  <c:v>123423</c:v>
                </c:pt>
                <c:pt idx="9">
                  <c:v>102236</c:v>
                </c:pt>
                <c:pt idx="10">
                  <c:v>41593</c:v>
                </c:pt>
                <c:pt idx="11">
                  <c:v>9024</c:v>
                </c:pt>
                <c:pt idx="12">
                  <c:v>17650</c:v>
                </c:pt>
                <c:pt idx="13">
                  <c:v>10500</c:v>
                </c:pt>
                <c:pt idx="14">
                  <c:v>2936688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FFF-4EB4-8150-A2436B5EF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41605200"/>
        <c:axId val="340656752"/>
      </c:barChart>
      <c:catAx>
        <c:axId val="3416052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6752"/>
        <c:crosses val="autoZero"/>
        <c:auto val="1"/>
        <c:lblAlgn val="ctr"/>
        <c:lblOffset val="100"/>
        <c:noMultiLvlLbl val="0"/>
      </c:catAx>
      <c:valAx>
        <c:axId val="340656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60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6-4CB9-AC4F-ADDE8DA674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96-4CB9-AC4F-ADDE8DA674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96-4CB9-AC4F-ADDE8DA674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96-4CB9-AC4F-ADDE8DA674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96-4CB9-AC4F-ADDE8DA674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096-4CB9-AC4F-ADDE8DA674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096-4CB9-AC4F-ADDE8DA674D7}"/>
              </c:ext>
            </c:extLst>
          </c:dPt>
          <c:dLbls>
            <c:dLbl>
              <c:idx val="0"/>
              <c:layout>
                <c:manualLayout>
                  <c:x val="-0.13494168817512667"/>
                  <c:y val="7.595743020827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96-4CB9-AC4F-ADDE8DA674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37483205653952E-2"/>
                  <c:y val="-0.18020846491651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096-4CB9-AC4F-ADDE8DA674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042184210834133"/>
                  <c:y val="-8.510373089412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096-4CB9-AC4F-ADDE8DA674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714120399781107E-2"/>
                  <c:y val="0.15958470489452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096-4CB9-AC4F-ADDE8DA674D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Sheet1!$B$1:$H$1</c:f>
              <c:strCache>
                <c:ptCount val="7"/>
                <c:pt idx="0">
                  <c:v>Usluge</c:v>
                </c:pt>
                <c:pt idx="1">
                  <c:v>BO dan</c:v>
                </c:pt>
                <c:pt idx="2">
                  <c:v>Lekovi</c:v>
                </c:pt>
                <c:pt idx="3">
                  <c:v>Materijal </c:v>
                </c:pt>
                <c:pt idx="4">
                  <c:v>Krv</c:v>
                </c:pt>
                <c:pt idx="5">
                  <c:v>Materijal i lekovi koji se plaćaju mimo predračuna</c:v>
                </c:pt>
                <c:pt idx="6">
                  <c:v>Participacija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0.42611131921531198</c:v>
                </c:pt>
                <c:pt idx="1">
                  <c:v>0.14043878541950985</c:v>
                </c:pt>
                <c:pt idx="2">
                  <c:v>0.23375843765598461</c:v>
                </c:pt>
                <c:pt idx="3">
                  <c:v>0.18339531353593061</c:v>
                </c:pt>
                <c:pt idx="4">
                  <c:v>9.3429748979489326E-3</c:v>
                </c:pt>
                <c:pt idx="5">
                  <c:v>5.1473945918901094E-3</c:v>
                </c:pt>
                <c:pt idx="6">
                  <c:v>1.8057746834240058E-3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096-4CB9-AC4F-ADDE8DA67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Troškovi e-faktura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319884057.56936002</c:v>
                </c:pt>
                <c:pt idx="1">
                  <c:v>214691537.71302998</c:v>
                </c:pt>
                <c:pt idx="2">
                  <c:v>127985902.85078001</c:v>
                </c:pt>
                <c:pt idx="3">
                  <c:v>147796759.91629001</c:v>
                </c:pt>
                <c:pt idx="4">
                  <c:v>166599673.37636</c:v>
                </c:pt>
                <c:pt idx="5">
                  <c:v>127190986.06674001</c:v>
                </c:pt>
                <c:pt idx="6">
                  <c:v>115992128.05593</c:v>
                </c:pt>
                <c:pt idx="7">
                  <c:v>121274254.44811</c:v>
                </c:pt>
                <c:pt idx="8">
                  <c:v>72199294.311920002</c:v>
                </c:pt>
                <c:pt idx="9">
                  <c:v>70672007.195049986</c:v>
                </c:pt>
                <c:pt idx="10">
                  <c:v>90594913.82238999</c:v>
                </c:pt>
                <c:pt idx="11">
                  <c:v>23460886.539449997</c:v>
                </c:pt>
                <c:pt idx="12">
                  <c:v>24303342.72566</c:v>
                </c:pt>
                <c:pt idx="13">
                  <c:v>3630255.9294500002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47-47B9-9A49-15C6C272FB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Troškovi po izveštaju</c:v>
                </c:pt>
              </c:strCache>
            </c:strRef>
          </c:tx>
          <c:spPr>
            <a:solidFill>
              <a:srgbClr val="FFFF00">
                <a:alpha val="70000"/>
              </a:srgbClr>
            </a:solidFill>
            <a:ln w="15875"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Sheet1!$C$2:$C$15</c:f>
              <c:numCache>
                <c:formatCode>#,##0</c:formatCode>
                <c:ptCount val="14"/>
                <c:pt idx="0">
                  <c:v>343500015.42922068</c:v>
                </c:pt>
                <c:pt idx="1">
                  <c:v>163236984.87274724</c:v>
                </c:pt>
                <c:pt idx="2">
                  <c:v>139409646.190631</c:v>
                </c:pt>
                <c:pt idx="3">
                  <c:v>137785945.83406952</c:v>
                </c:pt>
                <c:pt idx="4">
                  <c:v>161232232.67884561</c:v>
                </c:pt>
                <c:pt idx="5">
                  <c:v>119995544.9051844</c:v>
                </c:pt>
                <c:pt idx="6">
                  <c:v>95186703.432849616</c:v>
                </c:pt>
                <c:pt idx="7">
                  <c:v>150080697.71425846</c:v>
                </c:pt>
                <c:pt idx="8">
                  <c:v>130130535.6113697</c:v>
                </c:pt>
                <c:pt idx="9">
                  <c:v>108002630.24985904</c:v>
                </c:pt>
                <c:pt idx="10">
                  <c:v>86270784.893942326</c:v>
                </c:pt>
                <c:pt idx="11">
                  <c:v>34164903.943294622</c:v>
                </c:pt>
                <c:pt idx="12">
                  <c:v>27041528.926769298</c:v>
                </c:pt>
                <c:pt idx="13">
                  <c:v>6377664.207890626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47-47B9-9A49-15C6C272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340657928"/>
        <c:axId val="340658712"/>
      </c:barChart>
      <c:catAx>
        <c:axId val="34065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8712"/>
        <c:crosses val="autoZero"/>
        <c:auto val="1"/>
        <c:lblAlgn val="ctr"/>
        <c:lblOffset val="100"/>
        <c:noMultiLvlLbl val="0"/>
      </c:catAx>
      <c:valAx>
        <c:axId val="340658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7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5345581802274"/>
          <c:y val="0.93881918263108"/>
          <c:w val="0.5085347483738446"/>
          <c:h val="4.5536174950628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Dijalizni materijal i lekovi za dijalizu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Sheet1!$B$2:$B$15</c:f>
              <c:numCache>
                <c:formatCode>#,##0.00</c:formatCode>
                <c:ptCount val="14"/>
                <c:pt idx="0">
                  <c:v>8137387.2400000002</c:v>
                </c:pt>
                <c:pt idx="1">
                  <c:v>189329.48</c:v>
                </c:pt>
                <c:pt idx="2">
                  <c:v>279139.28000000003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  <c:pt idx="7">
                  <c:v>964050.77</c:v>
                </c:pt>
                <c:pt idx="8">
                  <c:v>5088864.04</c:v>
                </c:pt>
                <c:pt idx="9">
                  <c:v>6735608.2999999998</c:v>
                </c:pt>
                <c:pt idx="10">
                  <c:v>243935.06</c:v>
                </c:pt>
                <c:pt idx="11">
                  <c:v>518998.99</c:v>
                </c:pt>
                <c:pt idx="12">
                  <c:v>1306467.3700000001</c:v>
                </c:pt>
                <c:pt idx="13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B3-4792-9D4A-7D229ACE9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Sanitetski i medicinski potrošni materijal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Sheet1!$C$2:$C$15</c:f>
              <c:numCache>
                <c:formatCode>#,##0.00</c:formatCode>
                <c:ptCount val="14"/>
                <c:pt idx="0">
                  <c:v>18978539.079999998</c:v>
                </c:pt>
                <c:pt idx="1">
                  <c:v>45460180.07</c:v>
                </c:pt>
                <c:pt idx="2">
                  <c:v>35652383.920000002</c:v>
                </c:pt>
                <c:pt idx="3">
                  <c:v>10256717.550000001</c:v>
                </c:pt>
                <c:pt idx="4">
                  <c:v>4256002.18</c:v>
                </c:pt>
                <c:pt idx="5">
                  <c:v>5696278.1500000004</c:v>
                </c:pt>
                <c:pt idx="6">
                  <c:v>8990243.3599999994</c:v>
                </c:pt>
                <c:pt idx="7">
                  <c:v>7976687.3499999996</c:v>
                </c:pt>
                <c:pt idx="8">
                  <c:v>4518739.71</c:v>
                </c:pt>
                <c:pt idx="9">
                  <c:v>4159236.64</c:v>
                </c:pt>
                <c:pt idx="10">
                  <c:v>3949763.4</c:v>
                </c:pt>
                <c:pt idx="11">
                  <c:v>931175.27</c:v>
                </c:pt>
                <c:pt idx="12">
                  <c:v>687887.05</c:v>
                </c:pt>
                <c:pt idx="13">
                  <c:v>44741.21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B3-4792-9D4A-7D229ACE9C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Ugradni materijal 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Sheet1!$D$2:$D$15</c:f>
              <c:numCache>
                <c:formatCode>#,##0.00</c:formatCode>
                <c:ptCount val="14"/>
                <c:pt idx="0">
                  <c:v>17447110.82</c:v>
                </c:pt>
                <c:pt idx="1">
                  <c:v>21549012.760000002</c:v>
                </c:pt>
                <c:pt idx="2">
                  <c:v>22872733.899999999</c:v>
                </c:pt>
                <c:pt idx="3">
                  <c:v>12596300.66</c:v>
                </c:pt>
                <c:pt idx="4">
                  <c:v>1191792.6499999999</c:v>
                </c:pt>
                <c:pt idx="5">
                  <c:v>35796253.259999998</c:v>
                </c:pt>
                <c:pt idx="6">
                  <c:v>20790</c:v>
                </c:pt>
                <c:pt idx="7">
                  <c:v>888132.9</c:v>
                </c:pt>
                <c:pt idx="8">
                  <c:v>5586252.0700000003</c:v>
                </c:pt>
                <c:pt idx="9">
                  <c:v>2446755.86</c:v>
                </c:pt>
                <c:pt idx="10">
                  <c:v>2749194.93</c:v>
                </c:pt>
                <c:pt idx="11">
                  <c:v>32494</c:v>
                </c:pt>
                <c:pt idx="12">
                  <c:v>52217.73</c:v>
                </c:pt>
                <c:pt idx="13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9B3-4792-9D4A-7D229ACE9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340658320"/>
        <c:axId val="340659496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Medicinski materijal i lekovi koji se plaćaju mimo predračuna sredstava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 formatCode="#,##0.00">
                  <c:v>5668977.7300000004</c:v>
                </c:pt>
                <c:pt idx="1">
                  <c:v>0</c:v>
                </c:pt>
                <c:pt idx="2" formatCode="#,##0.00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#,##0.00">
                  <c:v>2702106.56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9B3-4792-9D4A-7D229ACE9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658320"/>
        <c:axId val="340659496"/>
      </c:line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Udeo materijala</c:v>
                </c:pt>
              </c:strCache>
            </c:strRef>
          </c:tx>
          <c:spPr>
            <a:ln w="317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 "Vojvodine"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Vrnjačka Banja</c:v>
                </c:pt>
              </c:strCache>
            </c:strRef>
          </c:cat>
          <c:val>
            <c:numRef>
              <c:f>Sheet1!$F$2:$F$15</c:f>
              <c:numCache>
                <c:formatCode>0.00%</c:formatCode>
                <c:ptCount val="14"/>
                <c:pt idx="0">
                  <c:v>0.1462</c:v>
                </c:pt>
                <c:pt idx="1">
                  <c:v>0.41170000000000001</c:v>
                </c:pt>
                <c:pt idx="2">
                  <c:v>0.42180000000000001</c:v>
                </c:pt>
                <c:pt idx="3">
                  <c:v>0.16589999999999999</c:v>
                </c:pt>
                <c:pt idx="4">
                  <c:v>3.3799999999999997E-2</c:v>
                </c:pt>
                <c:pt idx="5">
                  <c:v>0.3458</c:v>
                </c:pt>
                <c:pt idx="6">
                  <c:v>9.4700000000000006E-2</c:v>
                </c:pt>
                <c:pt idx="7">
                  <c:v>8.3500000000000005E-2</c:v>
                </c:pt>
                <c:pt idx="8">
                  <c:v>0.1168</c:v>
                </c:pt>
                <c:pt idx="9">
                  <c:v>0.1235</c:v>
                </c:pt>
                <c:pt idx="10">
                  <c:v>8.0500000000000002E-2</c:v>
                </c:pt>
                <c:pt idx="11">
                  <c:v>4.3400000000000001E-2</c:v>
                </c:pt>
                <c:pt idx="12">
                  <c:v>7.5700000000000003E-2</c:v>
                </c:pt>
                <c:pt idx="13">
                  <c:v>7.0000000000000001E-3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9B3-4792-9D4A-7D229ACE9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654792"/>
        <c:axId val="340654008"/>
      </c:lineChart>
      <c:catAx>
        <c:axId val="34065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9496"/>
        <c:crosses val="autoZero"/>
        <c:auto val="1"/>
        <c:lblAlgn val="ctr"/>
        <c:lblOffset val="100"/>
        <c:noMultiLvlLbl val="0"/>
      </c:catAx>
      <c:valAx>
        <c:axId val="340659496"/>
        <c:scaling>
          <c:orientation val="minMax"/>
          <c:max val="45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8320"/>
        <c:crosses val="autoZero"/>
        <c:crossBetween val="between"/>
        <c:majorUnit val="4500000"/>
      </c:valAx>
      <c:valAx>
        <c:axId val="340654008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4792"/>
        <c:crosses val="max"/>
        <c:crossBetween val="between"/>
      </c:valAx>
      <c:catAx>
        <c:axId val="340654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0654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69190535965613"/>
          <c:y val="3.2084656814648151E-2"/>
          <c:w val="0.83953903975358946"/>
          <c:h val="0.50800547905404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Lekovi u ustanovi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Sheet1!$B$2:$B$15</c:f>
              <c:numCache>
                <c:formatCode>#,##0_);\(#,##0\)</c:formatCode>
                <c:ptCount val="14"/>
                <c:pt idx="0">
                  <c:v>34231185.243550017</c:v>
                </c:pt>
                <c:pt idx="1">
                  <c:v>16535781.14907999</c:v>
                </c:pt>
                <c:pt idx="2">
                  <c:v>8955721.5551499967</c:v>
                </c:pt>
                <c:pt idx="3">
                  <c:v>15193880.728760054</c:v>
                </c:pt>
                <c:pt idx="4">
                  <c:v>4307845.894949995</c:v>
                </c:pt>
                <c:pt idx="5">
                  <c:v>8841779.1717499923</c:v>
                </c:pt>
                <c:pt idx="6">
                  <c:v>7059678.1205000235</c:v>
                </c:pt>
                <c:pt idx="7">
                  <c:v>18923534.697099991</c:v>
                </c:pt>
                <c:pt idx="8">
                  <c:v>7348672.3764000079</c:v>
                </c:pt>
                <c:pt idx="9">
                  <c:v>8916830.4783900082</c:v>
                </c:pt>
                <c:pt idx="10">
                  <c:v>6454537.3502500113</c:v>
                </c:pt>
                <c:pt idx="11">
                  <c:v>1767963.4332499988</c:v>
                </c:pt>
                <c:pt idx="12">
                  <c:v>2370558.8749999935</c:v>
                </c:pt>
                <c:pt idx="13">
                  <c:v>203360.64765000006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8F-43A5-82EA-FF10D38EA0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Lekovi za hemofiliju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Sheet1!$C$2:$C$15</c:f>
              <c:numCache>
                <c:formatCode>#,##0_);\(#,##0\)</c:formatCode>
                <c:ptCount val="14"/>
                <c:pt idx="0">
                  <c:v>4976715.38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11488421.789999999</c:v>
                </c:pt>
                <c:pt idx="8">
                  <c:v>0</c:v>
                </c:pt>
                <c:pt idx="9">
                  <c:v>0</c:v>
                </c:pt>
                <c:pt idx="10">
                  <c:v>1974280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8F-43A5-82EA-FF10D38EA0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Citostatici sa liste lekova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Sheet1!$D$2:$D$15</c:f>
              <c:numCache>
                <c:formatCode>#,##0_);\(#,##0\)</c:formatCode>
                <c:ptCount val="14"/>
                <c:pt idx="0">
                  <c:v>4217088.5771299936</c:v>
                </c:pt>
                <c:pt idx="1">
                  <c:v>0</c:v>
                </c:pt>
                <c:pt idx="2">
                  <c:v>0</c:v>
                </c:pt>
                <c:pt idx="3">
                  <c:v>3782746.8800000073</c:v>
                </c:pt>
                <c:pt idx="4">
                  <c:v>7745163.9499999927</c:v>
                </c:pt>
                <c:pt idx="5">
                  <c:v>0</c:v>
                </c:pt>
                <c:pt idx="6">
                  <c:v>447423.10000000015</c:v>
                </c:pt>
                <c:pt idx="7">
                  <c:v>1320047.5096</c:v>
                </c:pt>
                <c:pt idx="8">
                  <c:v>232953.05999999994</c:v>
                </c:pt>
                <c:pt idx="9">
                  <c:v>1998868.9216400019</c:v>
                </c:pt>
                <c:pt idx="10">
                  <c:v>2227668.9609999997</c:v>
                </c:pt>
                <c:pt idx="11">
                  <c:v>193795.22999999998</c:v>
                </c:pt>
                <c:pt idx="12">
                  <c:v>835114.90061999997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8F-43A5-82EA-FF10D38EA03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 C lista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Sheet1!$E$2:$E$15</c:f>
              <c:numCache>
                <c:formatCode>#,##0_);\(#,##0\)</c:formatCode>
                <c:ptCount val="14"/>
                <c:pt idx="0">
                  <c:v>53091867.969999835</c:v>
                </c:pt>
                <c:pt idx="1">
                  <c:v>0</c:v>
                </c:pt>
                <c:pt idx="2">
                  <c:v>0</c:v>
                </c:pt>
                <c:pt idx="3">
                  <c:v>22281903.629999988</c:v>
                </c:pt>
                <c:pt idx="4">
                  <c:v>91254793.470000073</c:v>
                </c:pt>
                <c:pt idx="5">
                  <c:v>0</c:v>
                </c:pt>
                <c:pt idx="6">
                  <c:v>0</c:v>
                </c:pt>
                <c:pt idx="7">
                  <c:v>2846129.3599999994</c:v>
                </c:pt>
                <c:pt idx="8">
                  <c:v>647976.36000000022</c:v>
                </c:pt>
                <c:pt idx="9">
                  <c:v>1448140.6500000004</c:v>
                </c:pt>
                <c:pt idx="10">
                  <c:v>7293</c:v>
                </c:pt>
                <c:pt idx="11">
                  <c:v>140437.15999999997</c:v>
                </c:pt>
                <c:pt idx="12">
                  <c:v>302194.17999999929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38F-43A5-82EA-FF10D38EA03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Lekovi van Liste lekova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Sheet1!$F$2:$F$15</c:f>
              <c:numCache>
                <c:formatCode>#,##0_);\(#,##0\)</c:formatCode>
                <c:ptCount val="14"/>
                <c:pt idx="0">
                  <c:v>2108314.4320100066</c:v>
                </c:pt>
                <c:pt idx="1">
                  <c:v>916063.48740000033</c:v>
                </c:pt>
                <c:pt idx="2">
                  <c:v>1054297.1453999926</c:v>
                </c:pt>
                <c:pt idx="3">
                  <c:v>1715674.4823999999</c:v>
                </c:pt>
                <c:pt idx="4">
                  <c:v>951866.5300000041</c:v>
                </c:pt>
                <c:pt idx="5">
                  <c:v>102365.35400000014</c:v>
                </c:pt>
                <c:pt idx="6">
                  <c:v>315544.87482000253</c:v>
                </c:pt>
                <c:pt idx="7">
                  <c:v>206520.18260000195</c:v>
                </c:pt>
                <c:pt idx="8">
                  <c:v>453994.62760000263</c:v>
                </c:pt>
                <c:pt idx="9">
                  <c:v>439784.1199999986</c:v>
                </c:pt>
                <c:pt idx="10">
                  <c:v>281095.19200000033</c:v>
                </c:pt>
                <c:pt idx="11">
                  <c:v>30472.451500000014</c:v>
                </c:pt>
                <c:pt idx="12">
                  <c:v>89651.587600000043</c:v>
                </c:pt>
                <c:pt idx="13">
                  <c:v>7293.5100000000011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38F-43A5-82EA-FF10D38E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0659888"/>
        <c:axId val="339362680"/>
      </c:barChart>
      <c:lineChart>
        <c:grouping val="standard"/>
        <c:varyColors val="0"/>
        <c:ser>
          <c:idx val="5"/>
          <c:order val="5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38F-43A5-82EA-FF10D38EA03E}"/>
            </c:ext>
          </c:extLst>
        </c:ser>
        <c:ser>
          <c:idx val="6"/>
          <c:order val="6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38F-43A5-82EA-FF10D38EA03E}"/>
            </c:ext>
          </c:extLst>
        </c:ser>
        <c:ser>
          <c:idx val="8"/>
          <c:order val="8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38F-43A5-82EA-FF10D38EA03E}"/>
            </c:ext>
          </c:extLst>
        </c:ser>
        <c:ser>
          <c:idx val="9"/>
          <c:order val="9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38F-43A5-82EA-FF10D38EA03E}"/>
            </c:ext>
          </c:extLst>
        </c:ser>
        <c:ser>
          <c:idx val="10"/>
          <c:order val="1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038F-43A5-82EA-FF10D38EA03E}"/>
            </c:ext>
          </c:extLst>
        </c:ser>
        <c:ser>
          <c:idx val="11"/>
          <c:order val="1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038F-43A5-82EA-FF10D38E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659888"/>
        <c:axId val="339362680"/>
      </c:lineChart>
      <c:lineChart>
        <c:grouping val="standard"/>
        <c:varyColors val="0"/>
        <c:ser>
          <c:idx val="7"/>
          <c:order val="7"/>
          <c:tx>
            <c:strRef>
              <c:f>Sheet1!$G$1</c:f>
              <c:strCache>
                <c:ptCount val="1"/>
                <c:pt idx="0">
                  <c:v>Udeo u budžetu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Sheet1!$A$2:$A$15</c:f>
              <c:strCache>
                <c:ptCount val="14"/>
                <c:pt idx="0">
                  <c:v>KC Kragujevac</c:v>
                </c:pt>
                <c:pt idx="1">
                  <c:v>IKVB "Dedinje"</c:v>
                </c:pt>
                <c:pt idx="2">
                  <c:v>IKVB Vojvodine</c:v>
                </c:pt>
                <c:pt idx="3">
                  <c:v>KBC Bežanijska Kosa</c:v>
                </c:pt>
                <c:pt idx="4">
                  <c:v>Institut za onkologiju Vojvodine</c:v>
                </c:pt>
                <c:pt idx="5">
                  <c:v>IOH Banjica</c:v>
                </c:pt>
                <c:pt idx="6">
                  <c:v>GAK - Narodni Front</c:v>
                </c:pt>
                <c:pt idx="7">
                  <c:v>IMD "Vukan Čupić"</c:v>
                </c:pt>
                <c:pt idx="8">
                  <c:v>OB Leskovac</c:v>
                </c:pt>
                <c:pt idx="9">
                  <c:v>OB Kruševac</c:v>
                </c:pt>
                <c:pt idx="10">
                  <c:v>OB Zrenjanin</c:v>
                </c:pt>
                <c:pt idx="11">
                  <c:v>OB Senta</c:v>
                </c:pt>
                <c:pt idx="12">
                  <c:v>ZC Kladovo</c:v>
                </c:pt>
                <c:pt idx="13">
                  <c:v>SB Vrnjacka Banja</c:v>
                </c:pt>
              </c:strCache>
            </c:strRef>
          </c:cat>
          <c:val>
            <c:numRef>
              <c:f>Sheet1!$G$2:$G$15</c:f>
              <c:numCache>
                <c:formatCode>0.00%</c:formatCode>
                <c:ptCount val="14"/>
                <c:pt idx="0">
                  <c:v>0.2871183906045926</c:v>
                </c:pt>
                <c:pt idx="1">
                  <c:v>0.10691109401515064</c:v>
                </c:pt>
                <c:pt idx="2">
                  <c:v>7.1802913026994833E-2</c:v>
                </c:pt>
                <c:pt idx="3">
                  <c:v>0.31189106741635569</c:v>
                </c:pt>
                <c:pt idx="4">
                  <c:v>0.64664284623920187</c:v>
                </c:pt>
                <c:pt idx="5">
                  <c:v>7.4537304970924492E-2</c:v>
                </c:pt>
                <c:pt idx="6">
                  <c:v>8.2182130625403971E-2</c:v>
                </c:pt>
                <c:pt idx="7">
                  <c:v>0.34444868438527182</c:v>
                </c:pt>
                <c:pt idx="8">
                  <c:v>6.6729890745499468E-2</c:v>
                </c:pt>
                <c:pt idx="9">
                  <c:v>0.11854918848188635</c:v>
                </c:pt>
                <c:pt idx="10">
                  <c:v>0.12686652285249495</c:v>
                </c:pt>
                <c:pt idx="11">
                  <c:v>6.2422779771010226E-2</c:v>
                </c:pt>
                <c:pt idx="12">
                  <c:v>0.13303683948353598</c:v>
                </c:pt>
                <c:pt idx="13">
                  <c:v>3.3029985710030442E-2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38F-43A5-82EA-FF10D38E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364248"/>
        <c:axId val="339365424"/>
      </c:lineChart>
      <c:catAx>
        <c:axId val="34065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  <a:effectLst/>
        </c:spPr>
        <c:txPr>
          <a:bodyPr rot="-2340000" spcFirstLastPara="1" vertOverflow="ellipsis" wrap="square" anchor="t" anchorCtr="0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2680"/>
        <c:crosses val="autoZero"/>
        <c:auto val="1"/>
        <c:lblAlgn val="ctr"/>
        <c:lblOffset val="100"/>
        <c:noMultiLvlLbl val="0"/>
      </c:catAx>
      <c:valAx>
        <c:axId val="33936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659888"/>
        <c:crosses val="autoZero"/>
        <c:crossBetween val="between"/>
      </c:valAx>
      <c:valAx>
        <c:axId val="33936542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4248"/>
        <c:crosses val="max"/>
        <c:crossBetween val="between"/>
      </c:valAx>
      <c:catAx>
        <c:axId val="339364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9365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5.0000008488951378E-2"/>
          <c:y val="0.8316383681904379"/>
          <c:w val="0.89999998302209727"/>
          <c:h val="4.6268596133044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4239.2802222222217</c:v>
                </c:pt>
                <c:pt idx="1">
                  <c:v>48551.54418918919</c:v>
                </c:pt>
                <c:pt idx="2">
                  <c:v>46182.071327433652</c:v>
                </c:pt>
                <c:pt idx="3">
                  <c:v>3528.51</c:v>
                </c:pt>
                <c:pt idx="4">
                  <c:v>78988.2</c:v>
                </c:pt>
                <c:pt idx="5">
                  <c:v>2291.98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3B-4D53-BD20-4D0E15C56D1E}"/>
            </c:ext>
          </c:extLst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C3B-4D53-BD20-4D0E15C56D1E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Sheet1!$D$2:$D$7</c:f>
              <c:numCache>
                <c:formatCode>#,##0</c:formatCode>
                <c:ptCount val="6"/>
                <c:pt idx="0">
                  <c:v>1265.0143492063444</c:v>
                </c:pt>
                <c:pt idx="1">
                  <c:v>10227.338479729733</c:v>
                </c:pt>
                <c:pt idx="2">
                  <c:v>12290.57374159292</c:v>
                </c:pt>
                <c:pt idx="3">
                  <c:v>605.35333333333335</c:v>
                </c:pt>
                <c:pt idx="4">
                  <c:v>10192.955540000001</c:v>
                </c:pt>
                <c:pt idx="5">
                  <c:v>14671.8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C3B-4D53-BD20-4D0E15C56D1E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Sheet1!$E$2:$E$7</c:f>
              <c:numCache>
                <c:formatCode>#,##0</c:formatCode>
                <c:ptCount val="6"/>
                <c:pt idx="0">
                  <c:v>104.82222222222222</c:v>
                </c:pt>
                <c:pt idx="1">
                  <c:v>155.29527027027027</c:v>
                </c:pt>
                <c:pt idx="2">
                  <c:v>164.84637168141592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C3B-4D53-BD20-4D0E15C56D1E}"/>
            </c:ext>
          </c:extLst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Sheet1!$F$2:$F$7</c:f>
              <c:numCache>
                <c:formatCode>#,##0</c:formatCode>
                <c:ptCount val="6"/>
                <c:pt idx="0">
                  <c:v>4197.5008400000088</c:v>
                </c:pt>
                <c:pt idx="1">
                  <c:v>39571.163821891882</c:v>
                </c:pt>
                <c:pt idx="2">
                  <c:v>49330.220427433633</c:v>
                </c:pt>
                <c:pt idx="3">
                  <c:v>235.19853333333333</c:v>
                </c:pt>
                <c:pt idx="4">
                  <c:v>10839.738439999999</c:v>
                </c:pt>
                <c:pt idx="5">
                  <c:v>18.22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C3B-4D53-BD20-4D0E15C56D1E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Sheet1!$G$2:$G$7</c:f>
              <c:numCache>
                <c:formatCode>#,##0</c:formatCode>
                <c:ptCount val="6"/>
                <c:pt idx="0">
                  <c:v>0</c:v>
                </c:pt>
                <c:pt idx="1">
                  <c:v>1.6891891891891893</c:v>
                </c:pt>
                <c:pt idx="2">
                  <c:v>4.4247787610619467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C3B-4D53-BD20-4D0E15C56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39367776"/>
        <c:axId val="3393630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ZC Kladovo </c:v>
                </c:pt>
                <c:pt idx="1">
                  <c:v>KC Kragujevac </c:v>
                </c:pt>
                <c:pt idx="2">
                  <c:v>OB Kruševac </c:v>
                </c:pt>
                <c:pt idx="3">
                  <c:v>OB Leskovac </c:v>
                </c:pt>
                <c:pt idx="4">
                  <c:v>Institut za zdravstvenu zaštitu majke i deteta Vukan Čupić </c:v>
                </c:pt>
                <c:pt idx="5">
                  <c:v>OB Senta 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1.5873015873015872E-2</c:v>
                </c:pt>
                <c:pt idx="1">
                  <c:v>19.547297297297298</c:v>
                </c:pt>
                <c:pt idx="2">
                  <c:v>26.495575221238937</c:v>
                </c:pt>
                <c:pt idx="3">
                  <c:v>0.66666666666666663</c:v>
                </c:pt>
                <c:pt idx="4">
                  <c:v>16</c:v>
                </c:pt>
                <c:pt idx="5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C3B-4D53-BD20-4D0E15C56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4474336"/>
        <c:axId val="294470808"/>
      </c:lineChart>
      <c:catAx>
        <c:axId val="3393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3072"/>
        <c:crosses val="autoZero"/>
        <c:auto val="1"/>
        <c:lblAlgn val="ctr"/>
        <c:lblOffset val="100"/>
        <c:noMultiLvlLbl val="0"/>
      </c:catAx>
      <c:valAx>
        <c:axId val="33936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67776"/>
        <c:crosses val="autoZero"/>
        <c:crossBetween val="between"/>
      </c:valAx>
      <c:valAx>
        <c:axId val="29447080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474336"/>
        <c:crosses val="max"/>
        <c:crossBetween val="between"/>
      </c:valAx>
      <c:catAx>
        <c:axId val="294474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94470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8.7381794666970963E-2"/>
          <c:y val="0.94752695754667493"/>
          <c:w val="0.90412339761877591"/>
          <c:h val="4.68553317383881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5917.1158608058822</c:v>
                </c:pt>
                <c:pt idx="1">
                  <c:v>6414.4392222222059</c:v>
                </c:pt>
                <c:pt idx="2">
                  <c:v>27506.127982456146</c:v>
                </c:pt>
                <c:pt idx="3">
                  <c:v>2196.7543859649154</c:v>
                </c:pt>
                <c:pt idx="4">
                  <c:v>50292.723947368424</c:v>
                </c:pt>
                <c:pt idx="5">
                  <c:v>10716.133076923077</c:v>
                </c:pt>
                <c:pt idx="6">
                  <c:v>19914.874999999996</c:v>
                </c:pt>
                <c:pt idx="7">
                  <c:v>50926.37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09C-47C5-B90D-E134C1D72C6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Materijal i lekovi van E fakture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Sheet1!$D$2:$D$9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09C-47C5-B90D-E134C1D72C6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Sheet1!$E$2:$E$9</c:f>
              <c:numCache>
                <c:formatCode>#,##0</c:formatCode>
                <c:ptCount val="8"/>
                <c:pt idx="0">
                  <c:v>29089.178893223409</c:v>
                </c:pt>
                <c:pt idx="1">
                  <c:v>91703.314419555638</c:v>
                </c:pt>
                <c:pt idx="2">
                  <c:v>81690.753771929842</c:v>
                </c:pt>
                <c:pt idx="3">
                  <c:v>7929.0706333333346</c:v>
                </c:pt>
                <c:pt idx="4">
                  <c:v>3655.7245026315795</c:v>
                </c:pt>
                <c:pt idx="5">
                  <c:v>2698.2746153846156</c:v>
                </c:pt>
                <c:pt idx="6">
                  <c:v>13916.018749999999</c:v>
                </c:pt>
                <c:pt idx="7">
                  <c:v>6483.6098499999998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09C-47C5-B90D-E134C1D72C6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Sheet1!$F$2:$F$9</c:f>
              <c:numCache>
                <c:formatCode>#,##0</c:formatCode>
                <c:ptCount val="8"/>
                <c:pt idx="0">
                  <c:v>0</c:v>
                </c:pt>
                <c:pt idx="1">
                  <c:v>29.813333333333333</c:v>
                </c:pt>
                <c:pt idx="2">
                  <c:v>58.280701754385966</c:v>
                </c:pt>
                <c:pt idx="3">
                  <c:v>0</c:v>
                </c:pt>
                <c:pt idx="4">
                  <c:v>41.973684210526315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09C-47C5-B90D-E134C1D72C6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Sheet1!$G$2:$G$9</c:f>
              <c:numCache>
                <c:formatCode>#,##0</c:formatCode>
                <c:ptCount val="8"/>
                <c:pt idx="0">
                  <c:v>146.29802948717941</c:v>
                </c:pt>
                <c:pt idx="1">
                  <c:v>175.95562438888902</c:v>
                </c:pt>
                <c:pt idx="2">
                  <c:v>237.87721157894737</c:v>
                </c:pt>
                <c:pt idx="3">
                  <c:v>237.84116842105252</c:v>
                </c:pt>
                <c:pt idx="4">
                  <c:v>338.97323157894743</c:v>
                </c:pt>
                <c:pt idx="5">
                  <c:v>318.74881153846155</c:v>
                </c:pt>
                <c:pt idx="6">
                  <c:v>470.08474999999999</c:v>
                </c:pt>
                <c:pt idx="7">
                  <c:v>5338.3940499999999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09C-47C5-B90D-E134C1D72C6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Sheet1!$H$2:$H$9</c:f>
              <c:numCache>
                <c:formatCode>#,##0</c:formatCode>
                <c:ptCount val="8"/>
                <c:pt idx="0">
                  <c:v>0</c:v>
                </c:pt>
                <c:pt idx="1">
                  <c:v>13.888888888888889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09C-47C5-B90D-E134C1D72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94471200"/>
        <c:axId val="2944774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Sheet1!$A$2:$A$9</c:f>
              <c:strCache>
                <c:ptCount val="8"/>
                <c:pt idx="0">
                  <c:v>KBC Bežanijska kosa  </c:v>
                </c:pt>
                <c:pt idx="1">
                  <c:v>KC Kragujevac  </c:v>
                </c:pt>
                <c:pt idx="2">
                  <c:v>Institut za onkologiju Vojvodine  </c:v>
                </c:pt>
                <c:pt idx="3">
                  <c:v>OB Kruševac  </c:v>
                </c:pt>
                <c:pt idx="4">
                  <c:v>ZC Kladovo  </c:v>
                </c:pt>
                <c:pt idx="5">
                  <c:v>OB Senta  </c:v>
                </c:pt>
                <c:pt idx="6">
                  <c:v>OB Zrenjanin  </c:v>
                </c:pt>
                <c:pt idx="7">
                  <c:v>Institut za ortopedsko-hirurške bolesti Banjica  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2.9304029304029304E-2</c:v>
                </c:pt>
                <c:pt idx="1">
                  <c:v>6.9444444444444446</c:v>
                </c:pt>
                <c:pt idx="2">
                  <c:v>3.4035087719298245</c:v>
                </c:pt>
                <c:pt idx="3">
                  <c:v>0.21052631578947367</c:v>
                </c:pt>
                <c:pt idx="4">
                  <c:v>8.1578947368421044</c:v>
                </c:pt>
                <c:pt idx="5">
                  <c:v>2.2307692307692308</c:v>
                </c:pt>
                <c:pt idx="6">
                  <c:v>4.5</c:v>
                </c:pt>
                <c:pt idx="7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9C-47C5-B90D-E134C1D72C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372448"/>
        <c:axId val="339371664"/>
      </c:lineChart>
      <c:catAx>
        <c:axId val="29447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477472"/>
        <c:crosses val="autoZero"/>
        <c:auto val="1"/>
        <c:lblAlgn val="ctr"/>
        <c:lblOffset val="100"/>
        <c:noMultiLvlLbl val="0"/>
      </c:catAx>
      <c:valAx>
        <c:axId val="29447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471200"/>
        <c:crosses val="autoZero"/>
        <c:crossBetween val="between"/>
      </c:valAx>
      <c:valAx>
        <c:axId val="33937166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372448"/>
        <c:crosses val="max"/>
        <c:crossBetween val="between"/>
      </c:valAx>
      <c:catAx>
        <c:axId val="339372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9371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Usluge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7"/>
                <c:pt idx="0">
                  <c:v>10037.148820861705</c:v>
                </c:pt>
                <c:pt idx="1">
                  <c:v>7672.862071428558</c:v>
                </c:pt>
                <c:pt idx="2">
                  <c:v>4436.430322580647</c:v>
                </c:pt>
                <c:pt idx="3">
                  <c:v>11252.009999999998</c:v>
                </c:pt>
                <c:pt idx="4">
                  <c:v>16045.590869565222</c:v>
                </c:pt>
                <c:pt idx="5">
                  <c:v>6303.1133333333319</c:v>
                </c:pt>
                <c:pt idx="6">
                  <c:v>10898.8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AB-4C4A-97AC-9289A895D2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Materijal i lekovi van E fakture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AB-4C4A-97AC-9289A895D2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Lekovi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Sheet1!$E$2:$E$8</c:f>
              <c:numCache>
                <c:formatCode>#,##0</c:formatCode>
                <c:ptCount val="7"/>
                <c:pt idx="0">
                  <c:v>69948.445238095126</c:v>
                </c:pt>
                <c:pt idx="1">
                  <c:v>7374.8335421428574</c:v>
                </c:pt>
                <c:pt idx="2">
                  <c:v>9154.0265838709674</c:v>
                </c:pt>
                <c:pt idx="3">
                  <c:v>4281.6835294117654</c:v>
                </c:pt>
                <c:pt idx="4">
                  <c:v>8299.758605217392</c:v>
                </c:pt>
                <c:pt idx="5">
                  <c:v>1818.3006666666668</c:v>
                </c:pt>
                <c:pt idx="6">
                  <c:v>9391.65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AB-4C4A-97AC-9289A895D2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Krv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Sheet1!$F$2:$F$8</c:f>
              <c:numCache>
                <c:formatCode>#,##0</c:formatCode>
                <c:ptCount val="7"/>
                <c:pt idx="0">
                  <c:v>33.007709750566896</c:v>
                </c:pt>
                <c:pt idx="1">
                  <c:v>0</c:v>
                </c:pt>
                <c:pt idx="2">
                  <c:v>0</c:v>
                </c:pt>
                <c:pt idx="3">
                  <c:v>399.6882352941177</c:v>
                </c:pt>
                <c:pt idx="4">
                  <c:v>0</c:v>
                </c:pt>
                <c:pt idx="5">
                  <c:v>0</c:v>
                </c:pt>
                <c:pt idx="6">
                  <c:v>4466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AB-4C4A-97AC-9289A895D20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Materijal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Sheet1!$G$2:$G$8</c:f>
              <c:numCache>
                <c:formatCode>#,##0</c:formatCode>
                <c:ptCount val="7"/>
                <c:pt idx="0">
                  <c:v>174.05523156462601</c:v>
                </c:pt>
                <c:pt idx="1">
                  <c:v>565.30489464285688</c:v>
                </c:pt>
                <c:pt idx="2">
                  <c:v>326.51529838709678</c:v>
                </c:pt>
                <c:pt idx="3">
                  <c:v>186.66681176470587</c:v>
                </c:pt>
                <c:pt idx="4">
                  <c:v>2078.3846817391309</c:v>
                </c:pt>
                <c:pt idx="5">
                  <c:v>291.10912999999999</c:v>
                </c:pt>
                <c:pt idx="6">
                  <c:v>476.18360000000001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CAB-4C4A-97AC-9289A895D20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Participacija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Sheet1!$H$2:$H$8</c:f>
              <c:numCache>
                <c:formatCode>#,##0.00</c:formatCode>
                <c:ptCount val="7"/>
                <c:pt idx="0">
                  <c:v>0</c:v>
                </c:pt>
                <c:pt idx="1">
                  <c:v>3.2142857142857144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CAB-4C4A-97AC-9289A895D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129816"/>
        <c:axId val="33419054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Prosečno trajanje hospitalizacije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Sheet1!$A$2:$A$8</c:f>
              <c:strCache>
                <c:ptCount val="7"/>
                <c:pt idx="0">
                  <c:v>Institut za onkologiju Vojvodine </c:v>
                </c:pt>
                <c:pt idx="1">
                  <c:v>OB Zrenjanin </c:v>
                </c:pt>
                <c:pt idx="2">
                  <c:v>OB Kruševac </c:v>
                </c:pt>
                <c:pt idx="3">
                  <c:v>OB Senta </c:v>
                </c:pt>
                <c:pt idx="4">
                  <c:v>Institut za zdravstvenu zaštitu majke i deteta Vukan Čupić </c:v>
                </c:pt>
                <c:pt idx="5">
                  <c:v>KC Kragujevac </c:v>
                </c:pt>
                <c:pt idx="6">
                  <c:v>OB Leskovac 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0.25170068027210885</c:v>
                </c:pt>
                <c:pt idx="1">
                  <c:v>0.51428571428571423</c:v>
                </c:pt>
                <c:pt idx="2">
                  <c:v>1</c:v>
                </c:pt>
                <c:pt idx="3">
                  <c:v>1.9411764705882353</c:v>
                </c:pt>
                <c:pt idx="4">
                  <c:v>10</c:v>
                </c:pt>
                <c:pt idx="5">
                  <c:v>0.66666666666666663</c:v>
                </c:pt>
                <c:pt idx="6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CAB-4C4A-97AC-9289A895D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4185840"/>
        <c:axId val="334178784"/>
      </c:lineChart>
      <c:catAx>
        <c:axId val="33912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90544"/>
        <c:crosses val="autoZero"/>
        <c:auto val="1"/>
        <c:lblAlgn val="ctr"/>
        <c:lblOffset val="100"/>
        <c:noMultiLvlLbl val="0"/>
      </c:catAx>
      <c:valAx>
        <c:axId val="33419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129816"/>
        <c:crosses val="autoZero"/>
        <c:crossBetween val="between"/>
      </c:valAx>
      <c:valAx>
        <c:axId val="33417878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4185840"/>
        <c:crosses val="max"/>
        <c:crossBetween val="between"/>
      </c:valAx>
      <c:catAx>
        <c:axId val="3341858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4178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0.43916</cdr:x>
      <cdr:y>0.03409</cdr:y>
    </cdr:from>
    <cdr:to>
      <cdr:x>0.44012</cdr:x>
      <cdr:y>0.88209</cdr:y>
    </cdr:to>
    <cdr:cxnSp macro="">
      <cdr:nvCxnSpPr>
        <cdr:cNvPr id="3" name="Straight Connector 2"/>
        <cdr:cNvCxnSpPr/>
      </cdr:nvCxnSpPr>
      <cdr:spPr>
        <a:xfrm xmlns:a="http://schemas.openxmlformats.org/drawingml/2006/main" flipH="1" flipV="1">
          <a:off x="4618055" y="190271"/>
          <a:ext cx="10048" cy="47334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834BB-B342-42FD-8D79-73A6A74851E3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57175-10C2-4EDE-92E7-01B6DDC049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5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9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7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8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2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5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61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2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2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0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42E4-16C3-4613-A2D6-39DB3FAEA99B}" type="datetimeFigureOut">
              <a:rPr lang="en-US" smtClean="0"/>
              <a:t>13-Sep-17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C4DB-2013-4162-BE17-52B2218C7D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troškova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grb_ministarst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52" y="178934"/>
            <a:ext cx="2106906" cy="17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4961" y="178934"/>
            <a:ext cx="2636287" cy="159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1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787"/>
            <a:ext cx="10515600" cy="83401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R63Z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Hemoterapija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783241"/>
              </p:ext>
            </p:extLst>
          </p:nvPr>
        </p:nvGraphicFramePr>
        <p:xfrm>
          <a:off x="838200" y="1066800"/>
          <a:ext cx="10515600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8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O60Z </a:t>
            </a:r>
            <a:r>
              <a:rPr lang="sr-Latn-RS" sz="3200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Vaginalni porođaj</a:t>
            </a:r>
            <a:r>
              <a:rPr lang="sr-Latn-RS" sz="3200" noProof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Latn-RS" sz="3200" noProof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r-Latn-RS" sz="32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252128528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3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809" y="295852"/>
            <a:ext cx="9012382" cy="1325563"/>
          </a:xfrm>
        </p:spPr>
        <p:txBody>
          <a:bodyPr>
            <a:normAutofit/>
          </a:bodyPr>
          <a:lstStyle/>
          <a:p>
            <a:pPr algn="ctr"/>
            <a:r>
              <a:rPr lang="pl-PL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J11Z Ostale procedure na koži, potkožnom tkivu i </a:t>
            </a:r>
            <a:r>
              <a:rPr lang="pl-PL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dojci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899864"/>
              </p:ext>
            </p:extLst>
          </p:nvPr>
        </p:nvGraphicFramePr>
        <p:xfrm>
          <a:off x="180870" y="1416818"/>
          <a:ext cx="11132736" cy="527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2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587301"/>
              </p:ext>
            </p:extLst>
          </p:nvPr>
        </p:nvGraphicFramePr>
        <p:xfrm>
          <a:off x="492369" y="1045029"/>
          <a:ext cx="11183816" cy="5601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83288" y="236043"/>
            <a:ext cx="10912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P67D-Novorođenče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tež.na </a:t>
            </a:r>
            <a:r>
              <a:rPr lang="en-US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prij</a:t>
            </a:r>
            <a:r>
              <a:rPr lang="sr-Latn-R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&gt; 2499 </a:t>
            </a:r>
            <a:r>
              <a:rPr lang="sr-Latn-RS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grama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Latn-R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značajnih operativnih postupaka bez teškoća</a:t>
            </a:r>
          </a:p>
        </p:txBody>
      </p:sp>
    </p:spTree>
    <p:extLst>
      <p:ext uri="{BB962C8B-B14F-4D97-AF65-F5344CB8AC3E}">
        <p14:creationId xmlns:p14="http://schemas.microsoft.com/office/powerpoint/2010/main" val="10205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b="1" noProof="1" smtClean="0">
                <a:latin typeface="Arial" panose="020B0604020202020204" pitchFamily="34" charset="0"/>
                <a:cs typeface="Arial" panose="020B0604020202020204" pitchFamily="34" charset="0"/>
              </a:rPr>
              <a:t>I69B Bolesti kostiju i artropatije, bez vrlo teških ili teških KK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84323"/>
              </p:ext>
            </p:extLst>
          </p:nvPr>
        </p:nvGraphicFramePr>
        <p:xfrm>
          <a:off x="301451" y="1085222"/>
          <a:ext cx="11726426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7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Prosečan trošak po pacijentu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949778"/>
              </p:ext>
            </p:extLst>
          </p:nvPr>
        </p:nvGraphicFramePr>
        <p:xfrm>
          <a:off x="562707" y="1547448"/>
          <a:ext cx="10942655" cy="4582045"/>
        </p:xfrm>
        <a:graphic>
          <a:graphicData uri="http://schemas.openxmlformats.org/drawingml/2006/table">
            <a:tbl>
              <a:tblPr/>
              <a:tblGrid>
                <a:gridCol w="7533093">
                  <a:extLst>
                    <a:ext uri="{9D8B030D-6E8A-4147-A177-3AD203B41FA5}">
                      <a16:colId xmlns:a16="http://schemas.microsoft.com/office/drawing/2014/main" xmlns="" val="2338191779"/>
                    </a:ext>
                  </a:extLst>
                </a:gridCol>
                <a:gridCol w="1282228">
                  <a:extLst>
                    <a:ext uri="{9D8B030D-6E8A-4147-A177-3AD203B41FA5}">
                      <a16:colId xmlns:a16="http://schemas.microsoft.com/office/drawing/2014/main" xmlns="" val="3224061946"/>
                    </a:ext>
                  </a:extLst>
                </a:gridCol>
                <a:gridCol w="1194804">
                  <a:extLst>
                    <a:ext uri="{9D8B030D-6E8A-4147-A177-3AD203B41FA5}">
                      <a16:colId xmlns:a16="http://schemas.microsoft.com/office/drawing/2014/main" xmlns="" val="1337488649"/>
                    </a:ext>
                  </a:extLst>
                </a:gridCol>
                <a:gridCol w="932530">
                  <a:extLst>
                    <a:ext uri="{9D8B030D-6E8A-4147-A177-3AD203B41FA5}">
                      <a16:colId xmlns:a16="http://schemas.microsoft.com/office/drawing/2014/main" xmlns="" val="3583234835"/>
                    </a:ext>
                  </a:extLst>
                </a:gridCol>
              </a:tblGrid>
              <a:tr h="10182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DSG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100" b="1" i="0" u="none" strike="noStrike" noProof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Odnos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7/6 </a:t>
                      </a:r>
                      <a:b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9325620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O60Z - Vaginalni porođaj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9628876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R63Z - Hemoterapija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65,807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56,268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8477637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J62B - Maligna bolest dojke, bez KK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63,425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62,818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4924910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P67D - Novorođenče, težina na prijemu &gt; 2499 grama, bez značajnih operativnih postupaka bez teškoća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25,377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25,564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3311080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E71B-Neoplazme respirstornog sistema,bez vrlo teških KK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28,953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727165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G60B - Malignitet digestivnog sistema, bez vrlo teških KK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52,228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56,056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783188"/>
                  </a:ext>
                </a:extLst>
              </a:tr>
              <a:tr h="509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J11Z-Ostale procedure na koži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424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8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Casemix index (CMI)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302953"/>
              </p:ext>
            </p:extLst>
          </p:nvPr>
        </p:nvGraphicFramePr>
        <p:xfrm>
          <a:off x="1001487" y="1593669"/>
          <a:ext cx="9539233" cy="4980609"/>
        </p:xfrm>
        <a:graphic>
          <a:graphicData uri="http://schemas.openxmlformats.org/drawingml/2006/table">
            <a:tbl>
              <a:tblPr/>
              <a:tblGrid>
                <a:gridCol w="4524802">
                  <a:extLst>
                    <a:ext uri="{9D8B030D-6E8A-4147-A177-3AD203B41FA5}">
                      <a16:colId xmlns:a16="http://schemas.microsoft.com/office/drawing/2014/main" xmlns="" val="2514018662"/>
                    </a:ext>
                  </a:extLst>
                </a:gridCol>
                <a:gridCol w="1671477">
                  <a:extLst>
                    <a:ext uri="{9D8B030D-6E8A-4147-A177-3AD203B41FA5}">
                      <a16:colId xmlns:a16="http://schemas.microsoft.com/office/drawing/2014/main" xmlns="" val="2284062165"/>
                    </a:ext>
                  </a:extLst>
                </a:gridCol>
                <a:gridCol w="1671477">
                  <a:extLst>
                    <a:ext uri="{9D8B030D-6E8A-4147-A177-3AD203B41FA5}">
                      <a16:colId xmlns:a16="http://schemas.microsoft.com/office/drawing/2014/main" xmlns="" val="2663050914"/>
                    </a:ext>
                  </a:extLst>
                </a:gridCol>
                <a:gridCol w="1671477">
                  <a:extLst>
                    <a:ext uri="{9D8B030D-6E8A-4147-A177-3AD203B41FA5}">
                      <a16:colId xmlns:a16="http://schemas.microsoft.com/office/drawing/2014/main" xmlns="" val="2701298489"/>
                    </a:ext>
                  </a:extLst>
                </a:gridCol>
              </a:tblGrid>
              <a:tr h="10330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Zdravstvena ustanova</a:t>
                      </a:r>
                    </a:p>
                  </a:txBody>
                  <a:tcPr marL="7363" marR="7363" marT="7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CMI JUN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63" marR="7363" marT="736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CMI JUL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63" marR="7363" marT="736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Odnos </a:t>
                      </a:r>
                      <a:r>
                        <a:rPr lang="en-US" sz="12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(%)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63" marR="7363" marT="736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7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5566265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 Kragujevac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235413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kardiovaskularne bolesti "Dedinje"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8233875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nn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kardiovaskularne bolesti Vojvodine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5584604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KBC Bežanijska Kosa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0517823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onkologiju Vojvodine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8487561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ortopedsko-hirurške bolesti Banjica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0930941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GAK - Narodni Front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6537750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 za zdravstvenu zaštitu majke i djeteta "Vukan Čupić"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7363" marR="7363" marT="7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107047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Leskovac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8483974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Kruševac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626843"/>
                  </a:ext>
                </a:extLst>
              </a:tr>
              <a:tr h="269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Zrenjanin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185139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 Senta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157965"/>
                  </a:ext>
                </a:extLst>
              </a:tr>
              <a:tr h="178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ZC Kladovo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9837764"/>
                  </a:ext>
                </a:extLst>
              </a:tr>
              <a:tr h="185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 za interne bolesti Vrnjacka Banja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7363" marR="7363" marT="7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656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3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670752"/>
              </p:ext>
            </p:extLst>
          </p:nvPr>
        </p:nvGraphicFramePr>
        <p:xfrm>
          <a:off x="793821" y="365128"/>
          <a:ext cx="10559978" cy="5634003"/>
        </p:xfrm>
        <a:graphic>
          <a:graphicData uri="http://schemas.openxmlformats.org/drawingml/2006/table">
            <a:tbl>
              <a:tblPr/>
              <a:tblGrid>
                <a:gridCol w="6420895">
                  <a:extLst>
                    <a:ext uri="{9D8B030D-6E8A-4147-A177-3AD203B41FA5}">
                      <a16:colId xmlns:a16="http://schemas.microsoft.com/office/drawing/2014/main" xmlns="" val="3647438131"/>
                    </a:ext>
                  </a:extLst>
                </a:gridCol>
                <a:gridCol w="1708220">
                  <a:extLst>
                    <a:ext uri="{9D8B030D-6E8A-4147-A177-3AD203B41FA5}">
                      <a16:colId xmlns:a16="http://schemas.microsoft.com/office/drawing/2014/main" xmlns="" val="2003458646"/>
                    </a:ext>
                  </a:extLst>
                </a:gridCol>
                <a:gridCol w="1438562">
                  <a:extLst>
                    <a:ext uri="{9D8B030D-6E8A-4147-A177-3AD203B41FA5}">
                      <a16:colId xmlns:a16="http://schemas.microsoft.com/office/drawing/2014/main" xmlns="" val="3539531218"/>
                    </a:ext>
                  </a:extLst>
                </a:gridCol>
                <a:gridCol w="992301">
                  <a:extLst>
                    <a:ext uri="{9D8B030D-6E8A-4147-A177-3AD203B41FA5}">
                      <a16:colId xmlns:a16="http://schemas.microsoft.com/office/drawing/2014/main" xmlns="" val="8785092"/>
                    </a:ext>
                  </a:extLst>
                </a:gridCol>
              </a:tblGrid>
              <a:tr h="9901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DSG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Australijski koeficijent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Nacionalni koeficijent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Razilka </a:t>
                      </a:r>
                      <a:endParaRPr lang="en-US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7889302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O60Z - Vaginalni porođaj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9380132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R63Z - Hemoterapija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4962591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J62B - Maligna bolest dojke, bez KK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6548148"/>
                  </a:ext>
                </a:extLst>
              </a:tr>
              <a:tr h="683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P67D - Novorođenče, težina na prijemu &gt; 2499 grama, bez značajnih operativnih postupaka bez teškoća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8222222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E71B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Neoplazme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respirstornog sistema,bez vrlo teških KK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623603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G60B - Malignitet digestivnog sistema, bez vrlo teških KK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01118124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J11Z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Ostale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na koži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9450600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F42B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Poremećaji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cirkulacije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3531595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N09Z - Konizacija, postupci na vagini, cerviksu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vulvi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72349026"/>
                  </a:ext>
                </a:extLst>
              </a:tr>
              <a:tr h="44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I69B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sr-Latn-R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Bolesti </a:t>
                      </a:r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kostiju i artropatije, bez vrlo teških ili teških KK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0032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DSG </a:t>
            </a:r>
            <a:r>
              <a:rPr lang="sr-Latn-RS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RFZO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 Izveštaju o </a:t>
            </a:r>
            <a:r>
              <a:rPr lang="sr-Latn-RS" noProof="1" smtClean="0"/>
              <a:t>hospitalizaciji</a:t>
            </a:r>
            <a:r>
              <a:rPr lang="en-US" dirty="0" smtClean="0"/>
              <a:t> </a:t>
            </a:r>
            <a:r>
              <a:rPr lang="sr-Latn-RS" dirty="0" smtClean="0"/>
              <a:t>ne upisuje se glavna</a:t>
            </a:r>
            <a:r>
              <a:rPr lang="en-US" dirty="0" smtClean="0"/>
              <a:t> </a:t>
            </a:r>
            <a:r>
              <a:rPr lang="sr-Latn-RS" noProof="1" smtClean="0"/>
              <a:t>dijagnoz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sr-Latn-RS" noProof="1" smtClean="0"/>
              <a:t>sk</a:t>
            </a:r>
            <a:r>
              <a:rPr lang="sr-Latn-RS" dirty="0" smtClean="0"/>
              <a:t>l</a:t>
            </a:r>
            <a:r>
              <a:rPr lang="en-US" dirty="0" smtClean="0"/>
              <a:t>adu </a:t>
            </a:r>
            <a:r>
              <a:rPr lang="en-US" dirty="0"/>
              <a:t>sa Pravilima šifriranja dijagnoza i procedura po sistemu Dijagnostički srodnih grupa;</a:t>
            </a:r>
          </a:p>
          <a:p>
            <a:r>
              <a:rPr lang="sr-Latn-RS" dirty="0"/>
              <a:t>U</a:t>
            </a:r>
            <a:r>
              <a:rPr lang="en-US" dirty="0" smtClean="0"/>
              <a:t> Izveštaj </a:t>
            </a:r>
            <a:r>
              <a:rPr lang="en-US" dirty="0"/>
              <a:t>o hospitalizaciji </a:t>
            </a:r>
            <a:r>
              <a:rPr lang="sr-Latn-RS" dirty="0" smtClean="0"/>
              <a:t>i </a:t>
            </a:r>
            <a:r>
              <a:rPr lang="en-US" dirty="0"/>
              <a:t>elektronskoj fakturi </a:t>
            </a:r>
            <a:r>
              <a:rPr lang="en-US" dirty="0" smtClean="0"/>
              <a:t>se </a:t>
            </a:r>
            <a:r>
              <a:rPr lang="sr-Latn-RS" dirty="0" smtClean="0"/>
              <a:t>upisuju</a:t>
            </a:r>
            <a:r>
              <a:rPr lang="en-US" dirty="0" smtClean="0"/>
              <a:t> </a:t>
            </a:r>
            <a:r>
              <a:rPr lang="en-US" dirty="0"/>
              <a:t>dijagnoze koje se ne odnose na epizodu </a:t>
            </a:r>
            <a:r>
              <a:rPr lang="en-US" dirty="0" smtClean="0"/>
              <a:t>lečenja</a:t>
            </a:r>
            <a:r>
              <a:rPr lang="sr-Latn-RS" dirty="0" smtClean="0"/>
              <a:t>;</a:t>
            </a:r>
            <a:endParaRPr lang="en-US" dirty="0"/>
          </a:p>
          <a:p>
            <a:r>
              <a:rPr lang="en-US" dirty="0" smtClean="0"/>
              <a:t>U </a:t>
            </a:r>
            <a:r>
              <a:rPr lang="en-US" dirty="0"/>
              <a:t>elektronskoj fakturi se ne upisuje istovetna </a:t>
            </a:r>
            <a:r>
              <a:rPr lang="sr-Latn-RS" dirty="0" smtClean="0"/>
              <a:t>glavna</a:t>
            </a:r>
            <a:r>
              <a:rPr lang="en-US" dirty="0" smtClean="0"/>
              <a:t> dijagnoz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/>
              <a:t>kao i u Izveštaju o </a:t>
            </a:r>
            <a:r>
              <a:rPr lang="en-US" dirty="0" smtClean="0"/>
              <a:t>hospitalizaciji</a:t>
            </a:r>
            <a:r>
              <a:rPr lang="sr-Latn-RS" dirty="0"/>
              <a:t>;</a:t>
            </a:r>
            <a:endParaRPr lang="sr-Latn-RS" dirty="0" smtClean="0"/>
          </a:p>
          <a:p>
            <a:r>
              <a:rPr lang="en-US" dirty="0" smtClean="0"/>
              <a:t>U </a:t>
            </a:r>
            <a:r>
              <a:rPr lang="en-US" dirty="0"/>
              <a:t>elektronskoj fakturi </a:t>
            </a:r>
            <a:r>
              <a:rPr lang="sr-Latn-RS" dirty="0" smtClean="0"/>
              <a:t>se upisuju</a:t>
            </a:r>
            <a:r>
              <a:rPr lang="en-US" dirty="0" smtClean="0"/>
              <a:t> ist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sr-Latn-RS" dirty="0" smtClean="0"/>
              <a:t>glavna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smtClean="0"/>
              <a:t>dodatn</a:t>
            </a:r>
            <a:r>
              <a:rPr lang="sr-Latn-RS" dirty="0" smtClean="0"/>
              <a:t>a</a:t>
            </a:r>
            <a:r>
              <a:rPr lang="en-US" dirty="0" smtClean="0"/>
              <a:t> dijagnoz</a:t>
            </a:r>
            <a:r>
              <a:rPr lang="sr-Latn-RS" dirty="0" smtClean="0"/>
              <a:t>a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U </a:t>
            </a:r>
            <a:r>
              <a:rPr lang="en-US" dirty="0"/>
              <a:t>elektronskoj fakturi se upisuju dva i tri puta iste dodatne </a:t>
            </a:r>
            <a:r>
              <a:rPr lang="en-US" dirty="0" smtClean="0"/>
              <a:t>dijagnoze</a:t>
            </a:r>
            <a:r>
              <a:rPr lang="sr-Latn-R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Projekcija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DSG bud</a:t>
            </a:r>
            <a:r>
              <a:rPr lang="sr-Latn-R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žeta (indeks)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683247"/>
              </p:ext>
            </p:extLst>
          </p:nvPr>
        </p:nvGraphicFramePr>
        <p:xfrm>
          <a:off x="1149699" y="1276141"/>
          <a:ext cx="10515600" cy="5581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29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279553"/>
              </p:ext>
            </p:extLst>
          </p:nvPr>
        </p:nvGraphicFramePr>
        <p:xfrm>
          <a:off x="180109" y="886691"/>
          <a:ext cx="11817927" cy="583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8755" y="101889"/>
            <a:ext cx="10515600" cy="888909"/>
          </a:xfrm>
        </p:spPr>
        <p:txBody>
          <a:bodyPr>
            <a:normAutofit/>
          </a:bodyPr>
          <a:lstStyle/>
          <a:p>
            <a:pPr algn="ctr"/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sr-Cyrl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R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stacionara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2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09728"/>
            <a:ext cx="10515600" cy="503048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Matrica troškovnih centara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775"/>
            <a:ext cx="12006263" cy="6026150"/>
          </a:xfrm>
        </p:spPr>
      </p:pic>
    </p:spTree>
    <p:extLst>
      <p:ext uri="{BB962C8B-B14F-4D97-AF65-F5344CB8AC3E}">
        <p14:creationId xmlns:p14="http://schemas.microsoft.com/office/powerpoint/2010/main" val="1066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355586"/>
              </p:ext>
            </p:extLst>
          </p:nvPr>
        </p:nvGraphicFramePr>
        <p:xfrm>
          <a:off x="152399" y="1039091"/>
          <a:ext cx="11852787" cy="566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9798" y="184942"/>
            <a:ext cx="10515600" cy="900257"/>
          </a:xfrm>
        </p:spPr>
        <p:txBody>
          <a:bodyPr/>
          <a:lstStyle/>
          <a:p>
            <a:pPr algn="ctr"/>
            <a:r>
              <a:rPr lang="sr-Latn-RS" b="1" i="1" dirty="0" smtClean="0"/>
              <a:t>Ukupni troškovi iz e-fakture</a:t>
            </a:r>
            <a:endParaRPr lang="en-US" b="1" i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289898"/>
              </p:ext>
            </p:extLst>
          </p:nvPr>
        </p:nvGraphicFramePr>
        <p:xfrm>
          <a:off x="5767889" y="3132764"/>
          <a:ext cx="3464606" cy="569081"/>
        </p:xfrm>
        <a:graphic>
          <a:graphicData uri="http://schemas.openxmlformats.org/drawingml/2006/table">
            <a:tbl>
              <a:tblPr/>
              <a:tblGrid>
                <a:gridCol w="34646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6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1,</a:t>
                      </a:r>
                      <a:r>
                        <a:rPr lang="sr-Latn-R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sr-Latn-R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276</a:t>
                      </a:r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sr-Latn-R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001</a:t>
                      </a:r>
                      <a:r>
                        <a:rPr lang="sr-Latn-RS" sz="2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r-HR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RSD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90302" y="214438"/>
            <a:ext cx="10515600" cy="900257"/>
          </a:xfrm>
        </p:spPr>
        <p:txBody>
          <a:bodyPr/>
          <a:lstStyle/>
          <a:p>
            <a:pPr algn="ctr"/>
            <a:r>
              <a:rPr lang="sr-Latn-RS" b="1" i="1" dirty="0" smtClean="0"/>
              <a:t>Struktura troškova iz e-fakture - ukupno</a:t>
            </a:r>
            <a:endParaRPr lang="en-US" b="1" i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651370"/>
              </p:ext>
            </p:extLst>
          </p:nvPr>
        </p:nvGraphicFramePr>
        <p:xfrm>
          <a:off x="1089588" y="1114695"/>
          <a:ext cx="9917028" cy="538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9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sr-Latn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BUDŽET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889258"/>
              </p:ext>
            </p:extLst>
          </p:nvPr>
        </p:nvGraphicFramePr>
        <p:xfrm>
          <a:off x="110532" y="1306286"/>
          <a:ext cx="11706330" cy="5375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7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pPr algn="ctr"/>
            <a:r>
              <a:rPr lang="sr-Latn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Materijal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42272"/>
              </p:ext>
            </p:extLst>
          </p:nvPr>
        </p:nvGraphicFramePr>
        <p:xfrm>
          <a:off x="130629" y="1125416"/>
          <a:ext cx="11917345" cy="5586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8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000"/>
          </a:xfrm>
        </p:spPr>
        <p:txBody>
          <a:bodyPr/>
          <a:lstStyle/>
          <a:p>
            <a:pPr algn="ctr"/>
            <a:r>
              <a:rPr lang="sr-Latn-RS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Lekovi</a:t>
            </a:r>
            <a:endParaRPr lang="en-US" b="1" i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322512"/>
              </p:ext>
            </p:extLst>
          </p:nvPr>
        </p:nvGraphicFramePr>
        <p:xfrm>
          <a:off x="257907" y="984739"/>
          <a:ext cx="11780018" cy="5617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677"/>
          </a:xfrm>
        </p:spPr>
        <p:txBody>
          <a:bodyPr>
            <a:normAutofit/>
          </a:bodyPr>
          <a:lstStyle/>
          <a:p>
            <a:pPr algn="ctr"/>
            <a:r>
              <a:rPr lang="sr-Latn-RS" sz="2400" b="1" i="1" noProof="1" smtClean="0">
                <a:latin typeface="Arial" panose="020B0604020202020204" pitchFamily="34" charset="0"/>
                <a:cs typeface="Arial" panose="020B0604020202020204" pitchFamily="34" charset="0"/>
              </a:rPr>
              <a:t>L60C Bubrežna insuficijencija, bez vrelo teških ili teških KK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34688"/>
              </p:ext>
            </p:extLst>
          </p:nvPr>
        </p:nvGraphicFramePr>
        <p:xfrm>
          <a:off x="411982" y="874208"/>
          <a:ext cx="11254154" cy="581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7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38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J62B Maligna bolest dojke, bez KK</a:t>
            </a: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357086"/>
              </p:ext>
            </p:extLst>
          </p:nvPr>
        </p:nvGraphicFramePr>
        <p:xfrm>
          <a:off x="351693" y="894302"/>
          <a:ext cx="11575700" cy="557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23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504</Words>
  <Application>Microsoft Office PowerPoint</Application>
  <PresentationFormat>Widescreen</PresentationFormat>
  <Paragraphs>166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Analiza troškova</vt:lpstr>
      <vt:lpstr>     %  stacionara</vt:lpstr>
      <vt:lpstr>Ukupni troškovi iz e-fakture</vt:lpstr>
      <vt:lpstr>Struktura troškova iz e-fakture - ukupno</vt:lpstr>
      <vt:lpstr>BUDŽET</vt:lpstr>
      <vt:lpstr>Materijal</vt:lpstr>
      <vt:lpstr>Lekovi</vt:lpstr>
      <vt:lpstr>L60C Bubrežna insuficijencija, bez vrelo teških ili teških KK </vt:lpstr>
      <vt:lpstr>J62B Maligna bolest dojke, bez KK </vt:lpstr>
      <vt:lpstr> R63Z Hemoterapija </vt:lpstr>
      <vt:lpstr>O60Z Vaginalni porođaj </vt:lpstr>
      <vt:lpstr>J11Z Ostale procedure na koži, potkožnom tkivu i dojci</vt:lpstr>
      <vt:lpstr>PowerPoint Presentation</vt:lpstr>
      <vt:lpstr>I69B Bolesti kostiju i artropatije, bez vrlo teških ili teških KK  </vt:lpstr>
      <vt:lpstr>Prosečan trošak po pacijentu</vt:lpstr>
      <vt:lpstr>Casemix index (CMI)</vt:lpstr>
      <vt:lpstr>PowerPoint Presentation</vt:lpstr>
      <vt:lpstr>DSG Kontrola RFZO</vt:lpstr>
      <vt:lpstr>Projekcija DSG budžeta (indeks)</vt:lpstr>
      <vt:lpstr>Matrica troškovnih centara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troškova</dc:title>
  <dc:creator>Marina Topalovic</dc:creator>
  <cp:lastModifiedBy>Tihomir</cp:lastModifiedBy>
  <cp:revision>178</cp:revision>
  <dcterms:created xsi:type="dcterms:W3CDTF">2017-07-13T11:09:44Z</dcterms:created>
  <dcterms:modified xsi:type="dcterms:W3CDTF">2017-09-12T23:07:43Z</dcterms:modified>
</cp:coreProperties>
</file>